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78"/>
  </p:notesMasterIdLst>
  <p:sldIdLst>
    <p:sldId id="256" r:id="rId3"/>
    <p:sldId id="276" r:id="rId4"/>
    <p:sldId id="264" r:id="rId5"/>
    <p:sldId id="333" r:id="rId6"/>
    <p:sldId id="343" r:id="rId7"/>
    <p:sldId id="335" r:id="rId8"/>
    <p:sldId id="283" r:id="rId9"/>
    <p:sldId id="266" r:id="rId10"/>
    <p:sldId id="344" r:id="rId11"/>
    <p:sldId id="331" r:id="rId12"/>
    <p:sldId id="284" r:id="rId13"/>
    <p:sldId id="263" r:id="rId14"/>
    <p:sldId id="258" r:id="rId15"/>
    <p:sldId id="286" r:id="rId16"/>
    <p:sldId id="288" r:id="rId17"/>
    <p:sldId id="289" r:id="rId18"/>
    <p:sldId id="291" r:id="rId19"/>
    <p:sldId id="294" r:id="rId20"/>
    <p:sldId id="292" r:id="rId21"/>
    <p:sldId id="293" r:id="rId22"/>
    <p:sldId id="287" r:id="rId23"/>
    <p:sldId id="308" r:id="rId24"/>
    <p:sldId id="274" r:id="rId25"/>
    <p:sldId id="345" r:id="rId26"/>
    <p:sldId id="260" r:id="rId27"/>
    <p:sldId id="257" r:id="rId28"/>
    <p:sldId id="262" r:id="rId29"/>
    <p:sldId id="271" r:id="rId30"/>
    <p:sldId id="280" r:id="rId31"/>
    <p:sldId id="273" r:id="rId32"/>
    <p:sldId id="324" r:id="rId33"/>
    <p:sldId id="275" r:id="rId34"/>
    <p:sldId id="302" r:id="rId35"/>
    <p:sldId id="290" r:id="rId36"/>
    <p:sldId id="296" r:id="rId37"/>
    <p:sldId id="311" r:id="rId38"/>
    <p:sldId id="310" r:id="rId39"/>
    <p:sldId id="336" r:id="rId40"/>
    <p:sldId id="282" r:id="rId41"/>
    <p:sldId id="267" r:id="rId42"/>
    <p:sldId id="338" r:id="rId43"/>
    <p:sldId id="322" r:id="rId44"/>
    <p:sldId id="337" r:id="rId45"/>
    <p:sldId id="281" r:id="rId46"/>
    <p:sldId id="339" r:id="rId47"/>
    <p:sldId id="340" r:id="rId48"/>
    <p:sldId id="341" r:id="rId49"/>
    <p:sldId id="319" r:id="rId50"/>
    <p:sldId id="320" r:id="rId51"/>
    <p:sldId id="321" r:id="rId52"/>
    <p:sldId id="318" r:id="rId53"/>
    <p:sldId id="301" r:id="rId54"/>
    <p:sldId id="303" r:id="rId55"/>
    <p:sldId id="297" r:id="rId56"/>
    <p:sldId id="312" r:id="rId57"/>
    <p:sldId id="346" r:id="rId58"/>
    <p:sldId id="314" r:id="rId59"/>
    <p:sldId id="313" r:id="rId60"/>
    <p:sldId id="315" r:id="rId61"/>
    <p:sldId id="298" r:id="rId62"/>
    <p:sldId id="299" r:id="rId63"/>
    <p:sldId id="323" r:id="rId64"/>
    <p:sldId id="317" r:id="rId65"/>
    <p:sldId id="347" r:id="rId66"/>
    <p:sldId id="307" r:id="rId67"/>
    <p:sldId id="305" r:id="rId68"/>
    <p:sldId id="306" r:id="rId69"/>
    <p:sldId id="348" r:id="rId70"/>
    <p:sldId id="325" r:id="rId71"/>
    <p:sldId id="326" r:id="rId72"/>
    <p:sldId id="327" r:id="rId73"/>
    <p:sldId id="300" r:id="rId74"/>
    <p:sldId id="328" r:id="rId75"/>
    <p:sldId id="295" r:id="rId76"/>
    <p:sldId id="285" r:id="rId7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B72C"/>
    <a:srgbClr val="339933"/>
    <a:srgbClr val="66FFFF"/>
    <a:srgbClr val="323232"/>
    <a:srgbClr val="434343"/>
    <a:srgbClr val="888888"/>
    <a:srgbClr val="A3A3A3"/>
    <a:srgbClr val="33CCFF"/>
    <a:srgbClr val="00CC99"/>
    <a:srgbClr val="EAA8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6" autoAdjust="0"/>
    <p:restoredTop sz="96110" autoAdjust="0"/>
  </p:normalViewPr>
  <p:slideViewPr>
    <p:cSldViewPr snapToGrid="0">
      <p:cViewPr>
        <p:scale>
          <a:sx n="50" d="100"/>
          <a:sy n="50" d="100"/>
        </p:scale>
        <p:origin x="378" y="1482"/>
      </p:cViewPr>
      <p:guideLst/>
    </p:cSldViewPr>
  </p:slideViewPr>
  <p:outlineViewPr>
    <p:cViewPr>
      <p:scale>
        <a:sx n="33" d="100"/>
        <a:sy n="33" d="100"/>
      </p:scale>
      <p:origin x="0" y="-4550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99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725951-7AD3-42B1-BB14-429473B87382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179E13-1DF2-447E-BBBC-4E178916B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997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2023-08-01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>
                <a:solidFill>
                  <a:prstClr val="black">
                    <a:tint val="75000"/>
                  </a:prstClr>
                </a:solidFill>
              </a:rPr>
              <a:t> Semana da Física 2023, UNICAMP 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852DC6-623C-48BC-B85C-14D3E086A77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00885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2023-08-01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 Semana da Física 2023, UNICAMP 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52DC6-623C-48BC-B85C-14D3E086A7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8119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2023-08-01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 Semana da Física 2023, UNICAMP 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52DC6-623C-48BC-B85C-14D3E086A7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11550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2023-08-01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 Semana da Física 2023, UNICAMP 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52DC6-623C-48BC-B85C-14D3E086A7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96731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2023-08-01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 Semana da Física 2023, UNICAMP 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52DC6-623C-48BC-B85C-14D3E086A7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9809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9D8BD-C9E0-8986-1986-6DEE6F440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1AF5D5-BCD8-5916-0BB2-F2DB52EA7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2023-08-01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8C9C1D-8F2B-1B71-B42E-FB8021AEB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>
                <a:solidFill>
                  <a:prstClr val="black">
                    <a:tint val="75000"/>
                  </a:prstClr>
                </a:solidFill>
              </a:rPr>
              <a:t> Semana da Física 2023, UNICAMP 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E2F705-9310-65F0-02E5-7187C0BDB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852DC6-623C-48BC-B85C-14D3E086A77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1655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2023-08-01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 Semana da Física 2023, UNICAMP 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52DC6-623C-48BC-B85C-14D3E086A7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5607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2023-08-01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 Semana da Física 2023, UNICAMP 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52DC6-623C-48BC-B85C-14D3E086A77C}" type="slidenum">
              <a:rPr lang="en-GB" smtClean="0"/>
              <a:t>‹#›</a:t>
            </a:fld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7556" y="6173556"/>
            <a:ext cx="844444" cy="684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463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2023-08-01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 Semana da Física 2023, UNICAMP 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52DC6-623C-48BC-B85C-14D3E086A7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714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2023-08-01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 Semana da Física 2023, UNICAMP 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52DC6-623C-48BC-B85C-14D3E086A7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5045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2023-08-01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 Semana da Física 2023, UNICAMP 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52DC6-623C-48BC-B85C-14D3E086A7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45369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2023-08-01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 Semana da Física 2023, UNICAMP 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52DC6-623C-48BC-B85C-14D3E086A7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7701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2023-08-01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 Semana da Física 2023, UNICAMP 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52DC6-623C-48BC-B85C-14D3E086A77C}" type="slidenum">
              <a:rPr lang="en-GB" smtClean="0"/>
              <a:t>‹#›</a:t>
            </a:fld>
            <a:endParaRPr lang="en-GB"/>
          </a:p>
        </p:txBody>
      </p:sp>
      <p:pic>
        <p:nvPicPr>
          <p:cNvPr id="6" name="Picture 5" descr="A green logo with white text&#10;&#10;Description automatically generated">
            <a:extLst>
              <a:ext uri="{FF2B5EF4-FFF2-40B4-BE49-F238E27FC236}">
                <a16:creationId xmlns:a16="http://schemas.microsoft.com/office/drawing/2014/main" id="{BDD17AED-B08E-BC84-23EF-9E71FEFC2C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226" y="5739124"/>
            <a:ext cx="1234452" cy="1234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14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2023-08-01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Semana da Física 2023, UNICAMP 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852DC6-623C-48BC-B85C-14D3E086A77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48" y="0"/>
            <a:ext cx="893714" cy="6514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7556" y="6042837"/>
            <a:ext cx="844444" cy="6844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0936" y="0"/>
            <a:ext cx="731064" cy="736551"/>
          </a:xfrm>
          <a:prstGeom prst="rect">
            <a:avLst/>
          </a:prstGeom>
        </p:spPr>
      </p:pic>
      <p:pic>
        <p:nvPicPr>
          <p:cNvPr id="8" name="Picture 7" descr="A green logo with white text&#10;&#10;Description automatically generated">
            <a:extLst>
              <a:ext uri="{FF2B5EF4-FFF2-40B4-BE49-F238E27FC236}">
                <a16:creationId xmlns:a16="http://schemas.microsoft.com/office/drawing/2014/main" id="{D685D21E-60C4-C863-E6F1-4837B302DCE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226" y="5739124"/>
            <a:ext cx="1234452" cy="1234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274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8" r:id="rId2"/>
  </p:sldLayoutIdLst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2023-08-01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  <a:p>
            <a:r>
              <a:rPr lang="en-GB" dirty="0">
                <a:solidFill>
                  <a:prstClr val="black">
                    <a:tint val="75000"/>
                  </a:prstClr>
                </a:solidFill>
              </a:rPr>
              <a:t>Semana da </a:t>
            </a:r>
            <a:r>
              <a:rPr lang="en-GB" dirty="0" err="1">
                <a:solidFill>
                  <a:prstClr val="black">
                    <a:tint val="75000"/>
                  </a:prstClr>
                </a:solidFill>
              </a:rPr>
              <a:t>Física</a:t>
            </a:r>
            <a:r>
              <a:rPr lang="en-GB" dirty="0">
                <a:solidFill>
                  <a:prstClr val="black">
                    <a:tint val="75000"/>
                  </a:prstClr>
                </a:solidFill>
              </a:rPr>
              <a:t> 2023, UNICAMP</a:t>
            </a:r>
          </a:p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852DC6-623C-48BC-B85C-14D3E086A77C}" type="slidenum">
              <a:rPr lang="en-GB" smtClean="0"/>
              <a:t>‹#›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48" y="0"/>
            <a:ext cx="893714" cy="6514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7556" y="6042837"/>
            <a:ext cx="844444" cy="6844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0936" y="0"/>
            <a:ext cx="731064" cy="736551"/>
          </a:xfrm>
          <a:prstGeom prst="rect">
            <a:avLst/>
          </a:prstGeom>
        </p:spPr>
      </p:pic>
      <p:pic>
        <p:nvPicPr>
          <p:cNvPr id="8" name="Picture 7" descr="A green logo with white text&#10;&#10;Description automatically generated">
            <a:extLst>
              <a:ext uri="{FF2B5EF4-FFF2-40B4-BE49-F238E27FC236}">
                <a16:creationId xmlns:a16="http://schemas.microsoft.com/office/drawing/2014/main" id="{5D1FEADC-69CB-B21A-926E-10791765DF75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226" y="5739124"/>
            <a:ext cx="1234452" cy="1234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760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ui.adsabs.harvard.edu/abs/2023arXiv230602467B/abstract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esawebb.org/images/saturn1/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geckzilla/52219195378" TargetMode="Externa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sci.esa.int/web/gaia/-/60169-gaia-s-sky-in-colour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images.nasa.gov/details/stsci-h-p1708c-m-2000x2000" TargetMode="External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esawebb.org/images/weic2207a/" TargetMode="External"/><Relationship Id="rId4" Type="http://schemas.openxmlformats.org/officeDocument/2006/relationships/image" Target="../media/image3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iopscience.iop.org/article/10.1088/0067-0049/212/2/18#apjs492953app2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ui.adsabs.harvard.edu/abs/2015PASA...32...45B/abstract" TargetMode="External"/><Relationship Id="rId5" Type="http://schemas.openxmlformats.org/officeDocument/2006/relationships/hyperlink" Target="https://ui.adsabs.harvard.edu/abs/2022ARA%26A..60..121R/abstract" TargetMode="External"/><Relationship Id="rId4" Type="http://schemas.openxmlformats.org/officeDocument/2006/relationships/hyperlink" Target="https://ui.adsabs.harvard.edu/link_gateway/1965ApJ...142.1633G/ADS_PDF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ui.adsabs.harvard.edu/abs/2023NatAs...7..611R/abstract" TargetMode="External"/><Relationship Id="rId2" Type="http://schemas.openxmlformats.org/officeDocument/2006/relationships/hyperlink" Target="https://ui.adsabs.harvard.edu/abs/2023NatAs...7..622C/abstract" TargetMode="Externa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ui.adsabs.harvard.edu/abs/2023Natur.618..480R/abstract" TargetMode="External"/><Relationship Id="rId4" Type="http://schemas.openxmlformats.org/officeDocument/2006/relationships/hyperlink" Target="https://ui.adsabs.harvard.edu/abs/2023arXiv230315431A/abstract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ui.adsabs.harvard.edu/abs/2023NatAs...7..622C/abstract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ui.adsabs.harvard.edu/abs/2016ApJ...819..129O/abstract" TargetMode="External"/><Relationship Id="rId2" Type="http://schemas.openxmlformats.org/officeDocument/2006/relationships/hyperlink" Target="https://ui.adsabs.harvard.edu/abs/2010ApJ...709L.133B/abstract" TargetMode="Externa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ui.adsabs.harvard.edu/abs/2023ApJ...952...74T/abstract" TargetMode="External"/><Relationship Id="rId4" Type="http://schemas.openxmlformats.org/officeDocument/2006/relationships/hyperlink" Target="https://ui.adsabs.harvard.edu/abs/2023arXiv230207256B/abstract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ui.adsabs.harvard.edu/abs/2023ApJ...952...74T/abstract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sa.int/ESA_Multimedia/Images/2018/07/Planck_s_view_of_the_cosmic_microwave_background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.png"/><Relationship Id="rId4" Type="http://schemas.openxmlformats.org/officeDocument/2006/relationships/hyperlink" Target="https://epic.gsfc.nasa.gov/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ui.adsabs.harvard.edu/abs/2023arXiv230207256B/abstract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ui.adsabs.harvard.edu/abs/2016ApJ...819..129O/abstract" TargetMode="External"/><Relationship Id="rId2" Type="http://schemas.openxmlformats.org/officeDocument/2006/relationships/hyperlink" Target="https://ui.adsabs.harvard.edu/abs/2010ApJ...709L.133B/abstract" TargetMode="Externa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ui.adsabs.harvard.edu/abs/2023ApJ...952...74T/abstract" TargetMode="External"/><Relationship Id="rId4" Type="http://schemas.openxmlformats.org/officeDocument/2006/relationships/hyperlink" Target="https://ui.adsabs.harvard.edu/abs/2023arXiv230207256B/abstract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ui.adsabs.harvard.edu/abs/2023ApJ...952...74T/abstract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ui.adsabs.harvard.edu/abs/2016ApJ...819..129O/abstract" TargetMode="External"/><Relationship Id="rId2" Type="http://schemas.openxmlformats.org/officeDocument/2006/relationships/hyperlink" Target="https://ui.adsabs.harvard.edu/abs/2010ApJ...709L.133B/abstract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ui.adsabs.harvard.edu/abs/2023arXiv230609142S/abstract" TargetMode="External"/><Relationship Id="rId5" Type="http://schemas.openxmlformats.org/officeDocument/2006/relationships/hyperlink" Target="https://ui.adsabs.harvard.edu/abs/2023ApJ...952...74T/abstract" TargetMode="External"/><Relationship Id="rId4" Type="http://schemas.openxmlformats.org/officeDocument/2006/relationships/hyperlink" Target="https://ui.adsabs.harvard.edu/abs/2023arXiv230207256B/abstract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ui.adsabs.harvard.edu/abs/2023ApJ...952...74T/abstract" TargetMode="Externa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s://ui.adsabs.harvard.edu/abs/2023arXiv230600953M/abstract" TargetMode="External"/><Relationship Id="rId3" Type="http://schemas.openxmlformats.org/officeDocument/2006/relationships/hyperlink" Target="https://ui.adsabs.harvard.edu/abs/2016ApJ...819..129O/abstract" TargetMode="External"/><Relationship Id="rId7" Type="http://schemas.openxmlformats.org/officeDocument/2006/relationships/hyperlink" Target="https://ui.adsabs.harvard.edu/abs/2023arXiv230308918L/abstrac" TargetMode="External"/><Relationship Id="rId2" Type="http://schemas.openxmlformats.org/officeDocument/2006/relationships/hyperlink" Target="https://ui.adsabs.harvard.edu/abs/2010ApJ...709L.133B/abstract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ui.adsabs.harvard.edu/abs/2023arXiv230609142S/abstract" TargetMode="External"/><Relationship Id="rId5" Type="http://schemas.openxmlformats.org/officeDocument/2006/relationships/hyperlink" Target="https://ui.adsabs.harvard.edu/abs/2023ApJ...952...74T/abstract" TargetMode="External"/><Relationship Id="rId4" Type="http://schemas.openxmlformats.org/officeDocument/2006/relationships/hyperlink" Target="https://ui.adsabs.harvard.edu/abs/2023arXiv230207256B/abstract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hyperlink" Target="https://ui.adsabs.harvard.edu/abs/2023arXiv230600953M/abstract" TargetMode="External"/><Relationship Id="rId3" Type="http://schemas.openxmlformats.org/officeDocument/2006/relationships/hyperlink" Target="https://ui.adsabs.harvard.edu/abs/2016ApJ...819..129O/abstract" TargetMode="External"/><Relationship Id="rId7" Type="http://schemas.openxmlformats.org/officeDocument/2006/relationships/hyperlink" Target="https://ui.adsabs.harvard.edu/abs/2023arXiv230308918L/abstrac" TargetMode="External"/><Relationship Id="rId2" Type="http://schemas.openxmlformats.org/officeDocument/2006/relationships/hyperlink" Target="https://ui.adsabs.harvard.edu/abs/2010ApJ...709L.133B/abstract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ui.adsabs.harvard.edu/abs/2023arXiv230609142S/abstract" TargetMode="External"/><Relationship Id="rId5" Type="http://schemas.openxmlformats.org/officeDocument/2006/relationships/hyperlink" Target="https://ui.adsabs.harvard.edu/abs/2023ApJ...952...74T/abstract" TargetMode="External"/><Relationship Id="rId4" Type="http://schemas.openxmlformats.org/officeDocument/2006/relationships/hyperlink" Target="https://ui.adsabs.harvard.edu/abs/2023arXiv230207256B/abstract" TargetMode="Externa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hyperlink" Target="https://ui.adsabs.harvard.edu/abs/2023arXiv230708835T/abstract" TargetMode="External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9.xml"/><Relationship Id="rId5" Type="http://schemas.openxmlformats.org/officeDocument/2006/relationships/hyperlink" Target="https://ui.adsabs.harvard.edu/abs/2023arXiv230708835T/abstract" TargetMode="External"/><Relationship Id="rId4" Type="http://schemas.openxmlformats.org/officeDocument/2006/relationships/hyperlink" Target="https://iopscience.iop.org/article/10.1088/0004-637X/793/2/115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ui.adsabs.harvard.edu/abs/2023arXiv230315431A/abstract" TargetMode="External"/><Relationship Id="rId2" Type="http://schemas.openxmlformats.org/officeDocument/2006/relationships/hyperlink" Target="https://ui.adsabs.harvard.edu/abs/2023ApJ...943L...9Z/abstract" TargetMode="Externa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ui.adsabs.harvard.edu/abs/2023ApJ...948L..18N/abstract" TargetMode="External"/><Relationship Id="rId4" Type="http://schemas.openxmlformats.org/officeDocument/2006/relationships/hyperlink" Target="https://ui.adsabs.harvard.edu/abs/2023arXiv230616039S/abstract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ui.adsabs.harvard.edu/abs/2023arXiv230602468H/abstract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ui.adsabs.harvard.edu/abs/2023ApJ...948L..18N/abstract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9.xml"/><Relationship Id="rId5" Type="http://schemas.openxmlformats.org/officeDocument/2006/relationships/hyperlink" Target="https://ui.adsabs.harvard.edu/abs/2023arXiv230616039S/abstract" TargetMode="External"/><Relationship Id="rId4" Type="http://schemas.openxmlformats.org/officeDocument/2006/relationships/image" Target="../media/image6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ui.adsabs.harvard.edu/abs/2023arXiv230210217H/abstract" TargetMode="External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ui.adsabs.harvard.edu/abs/2023arXiv230504741H/abstract" TargetMode="External"/><Relationship Id="rId4" Type="http://schemas.openxmlformats.org/officeDocument/2006/relationships/hyperlink" Target="https://ui.adsabs.harvard.edu/abs/2023ApJ...950...66K/abstract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preview.com/news/4750200365/this-is-the-first-successful-photo-of-a-total-solar-eclipse-taken-in-1851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ui.adsabs.harvard.edu/abs/2023arXiv230210217H/abstract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hyperlink" Target="https://ui.adsabs.harvard.edu/abs/2023arXiv230210217H/abstract" TargetMode="External"/><Relationship Id="rId1" Type="http://schemas.openxmlformats.org/officeDocument/2006/relationships/slideLayout" Target="../slideLayouts/slideLayout1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hyperlink" Target="https://ui.adsabs.harvard.edu/abs/2023arXiv230504741H/abstract" TargetMode="Externa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hyperlink" Target="https://ui.adsabs.harvard.edu/abs/2023arXiv230504741H/abstract" TargetMode="External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hyperlink" Target="https://esawebb.org/images/" TargetMode="External"/><Relationship Id="rId3" Type="http://schemas.openxmlformats.org/officeDocument/2006/relationships/hyperlink" Target="https://jades.idies.jhu.edu/?ra=53.1582312&amp;dec=-27.7877593&amp;zoom=2" TargetMode="External"/><Relationship Id="rId7" Type="http://schemas.openxmlformats.org/officeDocument/2006/relationships/hyperlink" Target="https://jwst-docs.stsci.edu/" TargetMode="External"/><Relationship Id="rId2" Type="http://schemas.openxmlformats.org/officeDocument/2006/relationships/hyperlink" Target="https://jades-survey.github.io/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blogs.nasa.gov/webb/" TargetMode="External"/><Relationship Id="rId5" Type="http://schemas.openxmlformats.org/officeDocument/2006/relationships/hyperlink" Target="https://sites.google.com/view/jwstpearls/" TargetMode="External"/><Relationship Id="rId4" Type="http://schemas.openxmlformats.org/officeDocument/2006/relationships/hyperlink" Target="https://dawn-cph.github.io/dja/index.html" TargetMode="Externa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7" Type="http://schemas.openxmlformats.org/officeDocument/2006/relationships/hyperlink" Target="https://iopscience.iop.org/article/10.3847/2041-8213/aca086" TargetMode="External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iopscience.iop.org/article/10.3847/2041-8213/acad01" TargetMode="External"/><Relationship Id="rId5" Type="http://schemas.openxmlformats.org/officeDocument/2006/relationships/hyperlink" Target="https://iopscience.iop.org/article/10.3847/2041-8213/ac947c" TargetMode="External"/><Relationship Id="rId4" Type="http://schemas.openxmlformats.org/officeDocument/2006/relationships/image" Target="../media/image7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s://ui.adsabs.harvard.edu/abs/2023arXiv230308918L/abstract" TargetMode="Externa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8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hyperlink" Target="https://ui.adsabs.harvard.edu/abs/2023arXiv230308918L/abstract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7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hyperlink" Target="https://ui.adsabs.harvard.edu/abs/2023arXiv230308918L/abstract" TargetMode="External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s://ui.adsabs.harvard.edu/abs/2023MNRAS.518.6011D/abstract" TargetMode="External"/><Relationship Id="rId7" Type="http://schemas.openxmlformats.org/officeDocument/2006/relationships/hyperlink" Target="https://ui.adsabs.harvard.edu/abs/2023arXiv230606244L/abstract" TargetMode="External"/><Relationship Id="rId2" Type="http://schemas.openxmlformats.org/officeDocument/2006/relationships/hyperlink" Target="https://ui.adsabs.harvard.edu/abs/2023arXiv230308918L/abstract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ui.adsabs.harvard.edu/abs/2023arXiv230414469M/abstract" TargetMode="External"/><Relationship Id="rId5" Type="http://schemas.openxmlformats.org/officeDocument/2006/relationships/hyperlink" Target="https://ui.adsabs.harvard.edu/abs/2023arXiv230406658H/abstract" TargetMode="External"/><Relationship Id="rId4" Type="http://schemas.openxmlformats.org/officeDocument/2006/relationships/hyperlink" Target="https://ui.adsabs.harvard.edu/abs/2023ApJS..265....5H/abstract" TargetMode="Externa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hyperlink" Target="https://ui.adsabs.harvard.edu/abs/2022ApJ...936L..14P" TargetMode="External"/><Relationship Id="rId13" Type="http://schemas.openxmlformats.org/officeDocument/2006/relationships/hyperlink" Target="https://jades-survey.github.io/" TargetMode="External"/><Relationship Id="rId18" Type="http://schemas.openxmlformats.org/officeDocument/2006/relationships/hyperlink" Target="https://sites.google.com/view/jwstpearls/" TargetMode="External"/><Relationship Id="rId3" Type="http://schemas.openxmlformats.org/officeDocument/2006/relationships/hyperlink" Target="https://ui.adsabs.harvard.edu/abs/2023ApJ...946L..13F/abstract" TargetMode="External"/><Relationship Id="rId21" Type="http://schemas.openxmlformats.org/officeDocument/2006/relationships/hyperlink" Target="https://jwst-uncover.github.io/" TargetMode="External"/><Relationship Id="rId7" Type="http://schemas.openxmlformats.org/officeDocument/2006/relationships/hyperlink" Target="https://archive.stsci.edu/hlsp/jwst-ero" TargetMode="External"/><Relationship Id="rId12" Type="http://schemas.openxmlformats.org/officeDocument/2006/relationships/hyperlink" Target="https://ui.adsabs.harvard.edu/abs/2022ApJ...935..110T/abstract" TargetMode="External"/><Relationship Id="rId17" Type="http://schemas.openxmlformats.org/officeDocument/2006/relationships/hyperlink" Target="https://ui.adsabs.harvard.edu/abs/2023arXiv230205466B/abstract" TargetMode="External"/><Relationship Id="rId2" Type="http://schemas.openxmlformats.org/officeDocument/2006/relationships/hyperlink" Target="https://ceers.github.io/" TargetMode="External"/><Relationship Id="rId16" Type="http://schemas.openxmlformats.org/officeDocument/2006/relationships/hyperlink" Target="https://ui.adsabs.harvard.edu/abs/2023arXiv230109780W/abstract" TargetMode="External"/><Relationship Id="rId20" Type="http://schemas.openxmlformats.org/officeDocument/2006/relationships/hyperlink" Target="https://primer-jwst.github.io/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ui.adsabs.harvard.edu/abs/2023ApJ...950...66K/abstract" TargetMode="External"/><Relationship Id="rId11" Type="http://schemas.openxmlformats.org/officeDocument/2006/relationships/hyperlink" Target="https://glass.astro.ucla.edu/ers/" TargetMode="External"/><Relationship Id="rId5" Type="http://schemas.openxmlformats.org/officeDocument/2006/relationships/hyperlink" Target="https://eiger-jwst.github.io/index.html" TargetMode="External"/><Relationship Id="rId15" Type="http://schemas.openxmlformats.org/officeDocument/2006/relationships/hyperlink" Target="https://ui.adsabs.harvard.edu/abs/2023arXiv230602466R/abstract" TargetMode="External"/><Relationship Id="rId10" Type="http://schemas.openxmlformats.org/officeDocument/2006/relationships/hyperlink" Target="https://ui.adsabs.harvard.edu/abs/2023arXiv230402026O/abstract" TargetMode="External"/><Relationship Id="rId19" Type="http://schemas.openxmlformats.org/officeDocument/2006/relationships/hyperlink" Target="https://ui.adsabs.harvard.edu/abs/2023AJ....165...13W/abstract" TargetMode="External"/><Relationship Id="rId4" Type="http://schemas.openxmlformats.org/officeDocument/2006/relationships/hyperlink" Target="https://ui.adsabs.harvard.edu/abs/2023ApJ...946L..12B/abstract" TargetMode="External"/><Relationship Id="rId9" Type="http://schemas.openxmlformats.org/officeDocument/2006/relationships/hyperlink" Target="https://repository.astro.unige.ch/index.html" TargetMode="External"/><Relationship Id="rId14" Type="http://schemas.openxmlformats.org/officeDocument/2006/relationships/hyperlink" Target="https://ui.adsabs.harvard.edu/abs/2023arXiv230602465E/abstract" TargetMode="External"/><Relationship Id="rId22" Type="http://schemas.openxmlformats.org/officeDocument/2006/relationships/hyperlink" Target="https://ui.adsabs.harvard.edu/abs/2022arXiv221204026B/abstract" TargetMode="Externa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ui.adsabs.harvard.edu/abs/2001AJ....121.3048M/abstract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ui.adsabs.harvard.edu/abs/2023arXiv230602468H/abstract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view of the earth from space&#10;&#10;Description automatically generated">
            <a:extLst>
              <a:ext uri="{FF2B5EF4-FFF2-40B4-BE49-F238E27FC236}">
                <a16:creationId xmlns:a16="http://schemas.microsoft.com/office/drawing/2014/main" id="{41B66912-35FA-DEF5-4BDF-7A3A38E3AB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54977D-8650-E5C5-A768-13EC8210B45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br>
              <a:rPr lang="en-US" dirty="0">
                <a:solidFill>
                  <a:srgbClr val="FF0000"/>
                </a:solidFill>
              </a:rPr>
            </a:br>
            <a:br>
              <a:rPr lang="en-US" dirty="0">
                <a:solidFill>
                  <a:srgbClr val="FF0000"/>
                </a:solidFill>
              </a:rPr>
            </a:br>
            <a:br>
              <a:rPr lang="en-US" dirty="0">
                <a:solidFill>
                  <a:srgbClr val="FF0000"/>
                </a:solidFill>
              </a:rPr>
            </a:br>
            <a:br>
              <a:rPr lang="en-US" dirty="0">
                <a:solidFill>
                  <a:srgbClr val="FF0000"/>
                </a:solidFill>
              </a:rPr>
            </a:br>
            <a:br>
              <a:rPr lang="en-US" dirty="0">
                <a:solidFill>
                  <a:srgbClr val="FF0000"/>
                </a:solidFill>
              </a:rPr>
            </a:br>
            <a:br>
              <a:rPr lang="en-US" dirty="0">
                <a:solidFill>
                  <a:srgbClr val="FF0000"/>
                </a:solidFill>
              </a:rPr>
            </a:br>
            <a:br>
              <a:rPr lang="en-US" dirty="0">
                <a:solidFill>
                  <a:srgbClr val="FF0000"/>
                </a:solidFill>
              </a:rPr>
            </a:br>
            <a:br>
              <a:rPr lang="en-US" dirty="0">
                <a:solidFill>
                  <a:srgbClr val="FF0000"/>
                </a:solidFill>
              </a:rPr>
            </a:br>
            <a:r>
              <a:rPr lang="en-US" dirty="0" err="1">
                <a:solidFill>
                  <a:srgbClr val="FF0000"/>
                </a:solidFill>
              </a:rPr>
              <a:t>Explorando</a:t>
            </a:r>
            <a:r>
              <a:rPr lang="en-US" dirty="0">
                <a:solidFill>
                  <a:srgbClr val="FF0000"/>
                </a:solidFill>
              </a:rPr>
              <a:t> o </a:t>
            </a:r>
            <a:r>
              <a:rPr lang="en-US" dirty="0" err="1">
                <a:solidFill>
                  <a:srgbClr val="FF0000"/>
                </a:solidFill>
              </a:rPr>
              <a:t>Passado</a:t>
            </a:r>
            <a:r>
              <a:rPr lang="en-US" dirty="0">
                <a:solidFill>
                  <a:srgbClr val="FF0000"/>
                </a:solidFill>
              </a:rPr>
              <a:t> com o JWST</a:t>
            </a:r>
            <a:br>
              <a:rPr lang="en-US" dirty="0">
                <a:solidFill>
                  <a:srgbClr val="FF0000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824C2F-5F5D-80B0-D8E8-09412A6E76E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Christopher N. A. Willmer</a:t>
            </a:r>
          </a:p>
          <a:p>
            <a:r>
              <a:rPr lang="en-US" dirty="0">
                <a:solidFill>
                  <a:srgbClr val="FF0000"/>
                </a:solidFill>
              </a:rPr>
              <a:t>Steward Observatory,</a:t>
            </a:r>
          </a:p>
          <a:p>
            <a:r>
              <a:rPr lang="en-US" dirty="0" err="1">
                <a:solidFill>
                  <a:srgbClr val="FF0000"/>
                </a:solidFill>
              </a:rPr>
              <a:t>Universidade</a:t>
            </a:r>
            <a:r>
              <a:rPr lang="en-US" dirty="0">
                <a:solidFill>
                  <a:srgbClr val="FF0000"/>
                </a:solidFill>
              </a:rPr>
              <a:t> do Arizona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A86963-E82C-42C4-BD3F-5301CBAB3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2023-08-01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B4193E-36CD-A1C3-22A8-44FE8B88D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>
                <a:solidFill>
                  <a:prstClr val="black">
                    <a:tint val="75000"/>
                  </a:prstClr>
                </a:solidFill>
              </a:rPr>
              <a:t> Semana da Física 2023, UNICAMP 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F12C04-8E28-2D99-4810-695344346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852DC6-623C-48BC-B85C-14D3E086A77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14815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605" y="1604221"/>
            <a:ext cx="3090159" cy="313346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solidFill>
                  <a:schemeClr val="bg1"/>
                </a:solidFill>
              </a:rPr>
              <a:t>Espectroscopia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2022-09-02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/>
              <a:t>Semana da Física 2023, UNICAMP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6E63B-2384-4A13-9CF8-7BA69400A099}" type="slidenum">
              <a:rPr lang="en-GB" smtClean="0"/>
              <a:t>10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4133"/>
            <a:ext cx="3514787" cy="30193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627" y="3122864"/>
            <a:ext cx="3868597" cy="2914915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2852382" y="3275463"/>
            <a:ext cx="2074460" cy="49131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864824" y="4176215"/>
            <a:ext cx="1419367" cy="21836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105469" y="4339988"/>
            <a:ext cx="10141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Fonte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414487" y="5145445"/>
            <a:ext cx="4850110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dirty="0" err="1">
                <a:solidFill>
                  <a:schemeClr val="bg1"/>
                </a:solidFill>
              </a:rPr>
              <a:t>dispersor</a:t>
            </a:r>
            <a:endParaRPr lang="en-GB" sz="2800" dirty="0">
              <a:solidFill>
                <a:schemeClr val="bg1"/>
              </a:solidFill>
            </a:endParaRPr>
          </a:p>
          <a:p>
            <a:pPr algn="ctr"/>
            <a:r>
              <a:rPr lang="en-GB" dirty="0">
                <a:solidFill>
                  <a:schemeClr val="bg1"/>
                </a:solidFill>
              </a:rPr>
              <a:t>(</a:t>
            </a:r>
            <a:r>
              <a:rPr lang="en-GB" dirty="0" err="1">
                <a:solidFill>
                  <a:schemeClr val="bg1"/>
                </a:solidFill>
              </a:rPr>
              <a:t>gotas</a:t>
            </a:r>
            <a:r>
              <a:rPr lang="en-GB" dirty="0">
                <a:solidFill>
                  <a:schemeClr val="bg1"/>
                </a:solidFill>
              </a:rPr>
              <a:t> de </a:t>
            </a:r>
            <a:r>
              <a:rPr lang="en-GB" dirty="0" err="1">
                <a:solidFill>
                  <a:schemeClr val="bg1"/>
                </a:solidFill>
              </a:rPr>
              <a:t>água</a:t>
            </a:r>
            <a:r>
              <a:rPr lang="en-GB" dirty="0">
                <a:solidFill>
                  <a:schemeClr val="bg1"/>
                </a:solidFill>
              </a:rPr>
              <a:t>, </a:t>
            </a:r>
            <a:r>
              <a:rPr lang="en-GB" dirty="0" err="1">
                <a:solidFill>
                  <a:schemeClr val="bg1"/>
                </a:solidFill>
              </a:rPr>
              <a:t>prisma</a:t>
            </a:r>
            <a:r>
              <a:rPr lang="en-GB" dirty="0">
                <a:solidFill>
                  <a:schemeClr val="bg1"/>
                </a:solidFill>
              </a:rPr>
              <a:t>, rede de </a:t>
            </a:r>
            <a:r>
              <a:rPr lang="en-GB" dirty="0" err="1">
                <a:solidFill>
                  <a:schemeClr val="bg1"/>
                </a:solidFill>
              </a:rPr>
              <a:t>difração</a:t>
            </a:r>
            <a:r>
              <a:rPr lang="en-GB" dirty="0">
                <a:solidFill>
                  <a:schemeClr val="bg1"/>
                </a:solidFill>
              </a:rPr>
              <a:t> , </a:t>
            </a:r>
            <a:r>
              <a:rPr lang="en-GB" dirty="0" err="1">
                <a:solidFill>
                  <a:schemeClr val="bg1"/>
                </a:solidFill>
              </a:rPr>
              <a:t>grisma</a:t>
            </a:r>
            <a:r>
              <a:rPr lang="en-GB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416954" y="2511189"/>
            <a:ext cx="14484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>
                <a:solidFill>
                  <a:schemeClr val="bg1"/>
                </a:solidFill>
              </a:rPr>
              <a:t>Espectro</a:t>
            </a:r>
            <a:endParaRPr lang="en-GB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3521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34E90-611C-9097-6B5B-AA832B98A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9" name="Content Placeholder 8" descr="A diagram of solar energy distribution&#10;&#10;Description automatically generated">
            <a:extLst>
              <a:ext uri="{FF2B5EF4-FFF2-40B4-BE49-F238E27FC236}">
                <a16:creationId xmlns:a16="http://schemas.microsoft.com/office/drawing/2014/main" id="{90E5654D-CBEA-E79F-9320-05B30C4C605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775916"/>
            <a:ext cx="5181600" cy="2450756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E0B644-90B4-CD9D-4AE5-7F9DB2960E9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/>
              <a:t>Permite</a:t>
            </a:r>
            <a:r>
              <a:rPr lang="en-US" dirty="0"/>
              <a:t> </a:t>
            </a:r>
            <a:r>
              <a:rPr lang="en-US" dirty="0" err="1"/>
              <a:t>medir</a:t>
            </a:r>
            <a:r>
              <a:rPr lang="en-US" dirty="0"/>
              <a:t> a </a:t>
            </a:r>
            <a:r>
              <a:rPr lang="en-US" dirty="0" err="1"/>
              <a:t>densidade</a:t>
            </a:r>
            <a:r>
              <a:rPr lang="en-US" dirty="0"/>
              <a:t> de </a:t>
            </a:r>
            <a:r>
              <a:rPr lang="en-US" dirty="0" err="1"/>
              <a:t>energia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intervalo</a:t>
            </a:r>
            <a:r>
              <a:rPr lang="en-US" dirty="0"/>
              <a:t> de </a:t>
            </a:r>
            <a:r>
              <a:rPr lang="en-US" dirty="0" err="1"/>
              <a:t>comprimento</a:t>
            </a:r>
            <a:r>
              <a:rPr lang="en-US" dirty="0"/>
              <a:t> de </a:t>
            </a:r>
            <a:r>
              <a:rPr lang="en-US" dirty="0" err="1"/>
              <a:t>onda</a:t>
            </a:r>
            <a:r>
              <a:rPr lang="en-US" dirty="0"/>
              <a:t> (</a:t>
            </a:r>
            <a:r>
              <a:rPr lang="en-US" i="1" dirty="0" err="1"/>
              <a:t>fluxo</a:t>
            </a:r>
            <a:r>
              <a:rPr lang="en-US" dirty="0"/>
              <a:t>)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resolu</a:t>
            </a:r>
            <a:r>
              <a:rPr lang="en-GB" dirty="0" err="1"/>
              <a:t>çã</a:t>
            </a:r>
            <a:r>
              <a:rPr lang="en-US" dirty="0"/>
              <a:t>o </a:t>
            </a:r>
            <a:r>
              <a:rPr lang="en-US" dirty="0" err="1"/>
              <a:t>muito</a:t>
            </a:r>
            <a:r>
              <a:rPr lang="en-US" dirty="0"/>
              <a:t> </a:t>
            </a:r>
            <a:r>
              <a:rPr lang="en-US" dirty="0" err="1"/>
              <a:t>mais</a:t>
            </a:r>
            <a:r>
              <a:rPr lang="en-US" dirty="0"/>
              <a:t> </a:t>
            </a:r>
            <a:r>
              <a:rPr lang="en-US" dirty="0" err="1"/>
              <a:t>alta</a:t>
            </a:r>
            <a:r>
              <a:rPr lang="en-US" dirty="0"/>
              <a:t>  que </a:t>
            </a:r>
            <a:r>
              <a:rPr lang="en-US" dirty="0" err="1"/>
              <a:t>fotometria</a:t>
            </a:r>
            <a:r>
              <a:rPr lang="en-US" dirty="0"/>
              <a:t>.  </a:t>
            </a:r>
          </a:p>
          <a:p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termos</a:t>
            </a:r>
            <a:r>
              <a:rPr lang="en-US" dirty="0"/>
              <a:t> </a:t>
            </a:r>
            <a:r>
              <a:rPr lang="en-US" dirty="0" err="1"/>
              <a:t>observacionais</a:t>
            </a:r>
            <a:r>
              <a:rPr lang="en-US" dirty="0"/>
              <a:t> e’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técnica</a:t>
            </a:r>
            <a:r>
              <a:rPr lang="en-US" dirty="0"/>
              <a:t> </a:t>
            </a:r>
            <a:r>
              <a:rPr lang="en-US" dirty="0" err="1"/>
              <a:t>mais</a:t>
            </a:r>
            <a:r>
              <a:rPr lang="en-US" dirty="0"/>
              <a:t> </a:t>
            </a:r>
            <a:r>
              <a:rPr lang="en-US" dirty="0" err="1"/>
              <a:t>onerosa</a:t>
            </a:r>
            <a:r>
              <a:rPr lang="en-US" dirty="0"/>
              <a:t> (</a:t>
            </a:r>
            <a:r>
              <a:rPr lang="en-US" dirty="0" err="1"/>
              <a:t>em</a:t>
            </a:r>
            <a:r>
              <a:rPr lang="en-US" dirty="0"/>
              <a:t> tempo), mas é a </a:t>
            </a:r>
            <a:r>
              <a:rPr lang="en-US" dirty="0" err="1"/>
              <a:t>única</a:t>
            </a:r>
            <a:r>
              <a:rPr lang="en-US" dirty="0"/>
              <a:t> forma de </a:t>
            </a:r>
            <a:r>
              <a:rPr lang="en-US" dirty="0" err="1"/>
              <a:t>medir</a:t>
            </a:r>
            <a:r>
              <a:rPr lang="en-US" dirty="0"/>
              <a:t> a  </a:t>
            </a:r>
            <a:r>
              <a:rPr lang="en-US" dirty="0" err="1"/>
              <a:t>composição</a:t>
            </a:r>
            <a:r>
              <a:rPr lang="en-US" dirty="0"/>
              <a:t> </a:t>
            </a:r>
            <a:r>
              <a:rPr lang="en-US" dirty="0" err="1"/>
              <a:t>química</a:t>
            </a:r>
            <a:r>
              <a:rPr lang="en-US" dirty="0"/>
              <a:t>  e </a:t>
            </a:r>
            <a:r>
              <a:rPr lang="en-US" dirty="0" err="1"/>
              <a:t>propriedades</a:t>
            </a:r>
            <a:r>
              <a:rPr lang="en-US" dirty="0"/>
              <a:t> </a:t>
            </a:r>
            <a:r>
              <a:rPr lang="en-US" dirty="0" err="1"/>
              <a:t>dinâmicas</a:t>
            </a:r>
            <a:r>
              <a:rPr lang="en-US" dirty="0"/>
              <a:t> dos </a:t>
            </a:r>
            <a:r>
              <a:rPr lang="en-US" dirty="0" err="1"/>
              <a:t>astros</a:t>
            </a:r>
            <a:r>
              <a:rPr lang="en-US" dirty="0"/>
              <a:t>. </a:t>
            </a:r>
            <a:r>
              <a:rPr lang="en-US" dirty="0" err="1"/>
              <a:t>Também</a:t>
            </a:r>
            <a:r>
              <a:rPr lang="en-US" dirty="0"/>
              <a:t> </a:t>
            </a:r>
            <a:r>
              <a:rPr lang="en-US" dirty="0" err="1"/>
              <a:t>providencia</a:t>
            </a:r>
            <a:r>
              <a:rPr lang="en-US" dirty="0"/>
              <a:t> </a:t>
            </a:r>
            <a:r>
              <a:rPr lang="en-US" dirty="0" err="1"/>
              <a:t>medidas</a:t>
            </a:r>
            <a:r>
              <a:rPr lang="en-US" dirty="0"/>
              <a:t> </a:t>
            </a:r>
            <a:r>
              <a:rPr lang="en-US" dirty="0" err="1"/>
              <a:t>muito</a:t>
            </a:r>
            <a:r>
              <a:rPr lang="en-US" dirty="0"/>
              <a:t> </a:t>
            </a:r>
            <a:r>
              <a:rPr lang="en-US" dirty="0" err="1"/>
              <a:t>mais</a:t>
            </a:r>
            <a:r>
              <a:rPr lang="en-US" dirty="0"/>
              <a:t> </a:t>
            </a:r>
            <a:r>
              <a:rPr lang="en-US" dirty="0" err="1"/>
              <a:t>precisas</a:t>
            </a:r>
            <a:r>
              <a:rPr lang="en-US" dirty="0"/>
              <a:t> de </a:t>
            </a:r>
            <a:r>
              <a:rPr lang="en-US" dirty="0" err="1"/>
              <a:t>distâncias</a:t>
            </a:r>
            <a:endParaRPr lang="pt-BR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F282ED-F412-539F-8AD6-7D692E126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2023-08-01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C915F4-170C-9E99-E7A0-FDE063E07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/>
              <a:t> Semana da Física 2023, UNICAMP 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229EE8-19EC-1B79-3D9F-33E7AA23C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52DC6-623C-48BC-B85C-14D3E086A77C}" type="slidenum">
              <a:rPr lang="en-GB" smtClean="0"/>
              <a:t>11</a:t>
            </a:fld>
            <a:endParaRPr lang="en-GB"/>
          </a:p>
        </p:txBody>
      </p:sp>
      <p:pic>
        <p:nvPicPr>
          <p:cNvPr id="3" name="Content Placeholder 8" descr="A graph of a blue and yellow line&#10;&#10;Description automatically generated">
            <a:extLst>
              <a:ext uri="{FF2B5EF4-FFF2-40B4-BE49-F238E27FC236}">
                <a16:creationId xmlns:a16="http://schemas.microsoft.com/office/drawing/2014/main" id="{45488312-5BD1-E10C-CB91-44B1335DAC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96" y="2160765"/>
            <a:ext cx="5289804" cy="30659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73C8EBD-6357-354E-D0C2-1F5DFA21A399}"/>
              </a:ext>
            </a:extLst>
          </p:cNvPr>
          <p:cNvSpPr txBox="1"/>
          <p:nvPr/>
        </p:nvSpPr>
        <p:spPr>
          <a:xfrm>
            <a:off x="4503761" y="5295328"/>
            <a:ext cx="1429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hlinkClick r:id="rId4"/>
              </a:rPr>
              <a:t>Bunker+2023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71001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ack sky with many stars&#10;&#10;Description automatically generated">
            <a:extLst>
              <a:ext uri="{FF2B5EF4-FFF2-40B4-BE49-F238E27FC236}">
                <a16:creationId xmlns:a16="http://schemas.microsoft.com/office/drawing/2014/main" id="{6C5EEFBC-6C52-71DD-475E-D3FD7D6C4AE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2"/>
            <a:ext cx="12282202" cy="75998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BF6166-A97B-3ADA-6618-B4F48E015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49A78C-1A20-CE3D-59B5-B13025A53F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err="1"/>
              <a:t>Até</a:t>
            </a:r>
            <a:r>
              <a:rPr lang="en-US" b="1" dirty="0"/>
              <a:t> </a:t>
            </a:r>
            <a:r>
              <a:rPr lang="en-US" b="1" dirty="0" err="1"/>
              <a:t>os</a:t>
            </a:r>
            <a:r>
              <a:rPr lang="en-US" b="1" dirty="0"/>
              <a:t> </a:t>
            </a:r>
            <a:r>
              <a:rPr lang="en-US" b="1" dirty="0" err="1"/>
              <a:t>anos</a:t>
            </a:r>
            <a:r>
              <a:rPr lang="en-US" b="1" dirty="0"/>
              <a:t> 1930 </a:t>
            </a:r>
            <a:r>
              <a:rPr lang="en-US" b="1" dirty="0" err="1"/>
              <a:t>todas</a:t>
            </a:r>
            <a:r>
              <a:rPr lang="en-US" b="1" dirty="0"/>
              <a:t> as </a:t>
            </a:r>
            <a:r>
              <a:rPr lang="en-US" b="1" dirty="0" err="1"/>
              <a:t>observações</a:t>
            </a:r>
            <a:r>
              <a:rPr lang="en-US" b="1" dirty="0"/>
              <a:t> </a:t>
            </a:r>
            <a:r>
              <a:rPr lang="en-US" b="1" dirty="0" err="1"/>
              <a:t>astronomicas</a:t>
            </a:r>
            <a:r>
              <a:rPr lang="en-US" b="1" dirty="0"/>
              <a:t> se </a:t>
            </a:r>
            <a:r>
              <a:rPr lang="en-US" b="1" dirty="0" err="1"/>
              <a:t>limitaram</a:t>
            </a:r>
            <a:r>
              <a:rPr lang="en-US" b="1" dirty="0"/>
              <a:t> a </a:t>
            </a:r>
            <a:r>
              <a:rPr lang="en-US" b="1" dirty="0" err="1"/>
              <a:t>comprimentos</a:t>
            </a:r>
            <a:r>
              <a:rPr lang="en-US" b="1" dirty="0"/>
              <a:t> de </a:t>
            </a:r>
            <a:r>
              <a:rPr lang="en-US" b="1" dirty="0" err="1"/>
              <a:t>onda</a:t>
            </a:r>
            <a:r>
              <a:rPr lang="en-US" b="1" dirty="0"/>
              <a:t> entre 0.32 e 1.0 µm</a:t>
            </a:r>
          </a:p>
          <a:p>
            <a:r>
              <a:rPr lang="en-US" b="1" dirty="0"/>
              <a:t>As </a:t>
            </a:r>
            <a:r>
              <a:rPr lang="en-US" b="1" dirty="0" err="1"/>
              <a:t>primeiras</a:t>
            </a:r>
            <a:r>
              <a:rPr lang="en-US" b="1" dirty="0"/>
              <a:t> </a:t>
            </a:r>
            <a:r>
              <a:rPr lang="en-US" b="1" dirty="0" err="1"/>
              <a:t>observações</a:t>
            </a:r>
            <a:r>
              <a:rPr lang="en-US" b="1" dirty="0"/>
              <a:t> fora do </a:t>
            </a:r>
            <a:r>
              <a:rPr lang="en-US" b="1" dirty="0" err="1"/>
              <a:t>visível</a:t>
            </a:r>
            <a:r>
              <a:rPr lang="en-US" b="1" dirty="0"/>
              <a:t>  </a:t>
            </a:r>
            <a:r>
              <a:rPr lang="en-US" b="1" dirty="0" err="1"/>
              <a:t>utilizaram</a:t>
            </a:r>
            <a:r>
              <a:rPr lang="en-US" b="1" dirty="0"/>
              <a:t> radio-</a:t>
            </a:r>
            <a:r>
              <a:rPr lang="en-US" b="1" dirty="0" err="1"/>
              <a:t>telescópios</a:t>
            </a:r>
            <a:r>
              <a:rPr lang="en-US" b="1" dirty="0"/>
              <a:t>.</a:t>
            </a:r>
          </a:p>
          <a:p>
            <a:r>
              <a:rPr lang="en-US" b="1" dirty="0"/>
              <a:t>A </a:t>
            </a:r>
            <a:r>
              <a:rPr lang="en-US" b="1" dirty="0" err="1"/>
              <a:t>radiação</a:t>
            </a:r>
            <a:r>
              <a:rPr lang="en-US" b="1" dirty="0"/>
              <a:t> no infra-</a:t>
            </a:r>
            <a:r>
              <a:rPr lang="en-US" b="1" dirty="0" err="1"/>
              <a:t>vermelho</a:t>
            </a:r>
            <a:r>
              <a:rPr lang="en-US" b="1" dirty="0"/>
              <a:t> </a:t>
            </a:r>
            <a:r>
              <a:rPr lang="en-US" b="1" dirty="0" err="1"/>
              <a:t>foi</a:t>
            </a:r>
            <a:r>
              <a:rPr lang="en-US" b="1" dirty="0"/>
              <a:t> </a:t>
            </a:r>
            <a:r>
              <a:rPr lang="en-US" b="1" dirty="0" err="1"/>
              <a:t>descoberta</a:t>
            </a:r>
            <a:r>
              <a:rPr lang="en-US" b="1" dirty="0"/>
              <a:t> </a:t>
            </a:r>
            <a:r>
              <a:rPr lang="en-US" b="1" dirty="0" err="1"/>
              <a:t>em</a:t>
            </a:r>
            <a:r>
              <a:rPr lang="en-US" b="1" dirty="0"/>
              <a:t>  1800,  mas </a:t>
            </a:r>
            <a:r>
              <a:rPr lang="en-US" b="1" dirty="0" err="1"/>
              <a:t>só</a:t>
            </a:r>
            <a:r>
              <a:rPr lang="en-US" b="1" dirty="0"/>
              <a:t> </a:t>
            </a:r>
            <a:r>
              <a:rPr lang="en-US" b="1" dirty="0" err="1"/>
              <a:t>na</a:t>
            </a:r>
            <a:r>
              <a:rPr lang="en-US" b="1" dirty="0"/>
              <a:t> </a:t>
            </a:r>
            <a:r>
              <a:rPr lang="en-US" b="1" dirty="0" err="1"/>
              <a:t>década</a:t>
            </a:r>
            <a:r>
              <a:rPr lang="en-US" b="1" dirty="0"/>
              <a:t> de 1960 </a:t>
            </a:r>
            <a:r>
              <a:rPr lang="en-US" b="1" dirty="0" err="1"/>
              <a:t>começaram</a:t>
            </a:r>
            <a:r>
              <a:rPr lang="en-US" b="1" dirty="0"/>
              <a:t> as </a:t>
            </a:r>
            <a:r>
              <a:rPr lang="en-US" b="1" dirty="0" err="1"/>
              <a:t>primeiras</a:t>
            </a:r>
            <a:r>
              <a:rPr lang="en-US" b="1" dirty="0"/>
              <a:t> </a:t>
            </a:r>
            <a:r>
              <a:rPr lang="en-US" b="1" dirty="0" err="1"/>
              <a:t>observações</a:t>
            </a:r>
            <a:r>
              <a:rPr lang="en-US" b="1" dirty="0"/>
              <a:t> </a:t>
            </a:r>
            <a:r>
              <a:rPr lang="en-US" b="1" dirty="0" err="1"/>
              <a:t>sistemáticas</a:t>
            </a:r>
            <a:r>
              <a:rPr lang="en-US" b="1" dirty="0"/>
              <a:t>.</a:t>
            </a:r>
          </a:p>
          <a:p>
            <a:r>
              <a:rPr lang="en-US" b="1" dirty="0"/>
              <a:t>O </a:t>
            </a:r>
            <a:r>
              <a:rPr lang="en-US" b="1" dirty="0" err="1"/>
              <a:t>acesso</a:t>
            </a:r>
            <a:r>
              <a:rPr lang="en-US" b="1" dirty="0"/>
              <a:t> a um </a:t>
            </a:r>
            <a:r>
              <a:rPr lang="en-US" b="1" dirty="0" err="1"/>
              <a:t>domínio</a:t>
            </a:r>
            <a:r>
              <a:rPr lang="en-US" b="1" dirty="0"/>
              <a:t> </a:t>
            </a:r>
            <a:r>
              <a:rPr lang="en-US" b="1" dirty="0" err="1"/>
              <a:t>espectral</a:t>
            </a:r>
            <a:r>
              <a:rPr lang="en-US" b="1" dirty="0"/>
              <a:t> </a:t>
            </a:r>
            <a:r>
              <a:rPr lang="en-US" b="1" dirty="0" err="1"/>
              <a:t>amplo</a:t>
            </a:r>
            <a:r>
              <a:rPr lang="en-US" b="1" dirty="0"/>
              <a:t> </a:t>
            </a:r>
            <a:r>
              <a:rPr lang="en-US" b="1" dirty="0" err="1"/>
              <a:t>requer</a:t>
            </a:r>
            <a:r>
              <a:rPr lang="en-US" b="1" dirty="0"/>
              <a:t> </a:t>
            </a:r>
            <a:r>
              <a:rPr lang="en-US" b="1" dirty="0" err="1"/>
              <a:t>observações</a:t>
            </a:r>
            <a:r>
              <a:rPr lang="en-US" b="1" dirty="0"/>
              <a:t> fora da </a:t>
            </a:r>
            <a:r>
              <a:rPr lang="en-US" b="1" dirty="0" err="1"/>
              <a:t>atmosfera</a:t>
            </a:r>
            <a:r>
              <a:rPr lang="en-US" b="1" dirty="0"/>
              <a:t>:</a:t>
            </a:r>
          </a:p>
          <a:p>
            <a:pPr lvl="1"/>
            <a:r>
              <a:rPr lang="en-US" b="1" dirty="0"/>
              <a:t>A </a:t>
            </a:r>
            <a:r>
              <a:rPr lang="en-US" b="1" dirty="0" err="1"/>
              <a:t>visibilidade</a:t>
            </a:r>
            <a:r>
              <a:rPr lang="en-US" b="1" dirty="0"/>
              <a:t>  </a:t>
            </a:r>
            <a:r>
              <a:rPr lang="en-US" b="1" dirty="0" err="1"/>
              <a:t>em</a:t>
            </a:r>
            <a:r>
              <a:rPr lang="en-US" b="1" dirty="0"/>
              <a:t> </a:t>
            </a:r>
            <a:r>
              <a:rPr lang="en-US" b="1" dirty="0" err="1"/>
              <a:t>varios</a:t>
            </a:r>
            <a:r>
              <a:rPr lang="en-US" b="1" dirty="0"/>
              <a:t> </a:t>
            </a:r>
            <a:r>
              <a:rPr lang="en-US" b="1" dirty="0" err="1"/>
              <a:t>comprimentos</a:t>
            </a:r>
            <a:r>
              <a:rPr lang="en-US" b="1" dirty="0"/>
              <a:t> de </a:t>
            </a:r>
            <a:r>
              <a:rPr lang="en-US" b="1" dirty="0" err="1"/>
              <a:t>onda</a:t>
            </a:r>
            <a:r>
              <a:rPr lang="en-US" b="1" dirty="0"/>
              <a:t> é </a:t>
            </a:r>
            <a:r>
              <a:rPr lang="en-US" b="1" dirty="0" err="1"/>
              <a:t>limitada</a:t>
            </a:r>
            <a:r>
              <a:rPr lang="en-US" b="1" dirty="0"/>
              <a:t> pela </a:t>
            </a:r>
            <a:r>
              <a:rPr lang="en-US" b="1" dirty="0" err="1"/>
              <a:t>opacidade</a:t>
            </a:r>
            <a:r>
              <a:rPr lang="en-US" b="1" dirty="0"/>
              <a:t> da </a:t>
            </a:r>
            <a:r>
              <a:rPr lang="en-US" b="1" dirty="0" err="1"/>
              <a:t>atmosfera</a:t>
            </a:r>
            <a:r>
              <a:rPr lang="en-US" b="1" dirty="0"/>
              <a:t>.</a:t>
            </a:r>
          </a:p>
          <a:p>
            <a:pPr lvl="1"/>
            <a:r>
              <a:rPr lang="en-US" b="1" dirty="0" err="1"/>
              <a:t>Observações</a:t>
            </a:r>
            <a:r>
              <a:rPr lang="en-US" b="1" dirty="0"/>
              <a:t> </a:t>
            </a:r>
            <a:r>
              <a:rPr lang="en-US" b="1" dirty="0" err="1"/>
              <a:t>espaciais</a:t>
            </a:r>
            <a:r>
              <a:rPr lang="en-US" b="1" dirty="0"/>
              <a:t> </a:t>
            </a:r>
            <a:r>
              <a:rPr lang="en-US" b="1" dirty="0" err="1"/>
              <a:t>eliminam</a:t>
            </a:r>
            <a:r>
              <a:rPr lang="en-US" b="1" dirty="0"/>
              <a:t> as </a:t>
            </a:r>
            <a:r>
              <a:rPr lang="en-US" b="1" dirty="0" err="1"/>
              <a:t>limitações</a:t>
            </a:r>
            <a:r>
              <a:rPr lang="en-US" b="1" dirty="0"/>
              <a:t> </a:t>
            </a:r>
            <a:r>
              <a:rPr lang="en-US" b="1" dirty="0" err="1"/>
              <a:t>meterológicas</a:t>
            </a:r>
            <a:r>
              <a:rPr lang="en-US" b="1" dirty="0"/>
              <a:t> (</a:t>
            </a:r>
            <a:r>
              <a:rPr lang="en-US" b="1" dirty="0" err="1"/>
              <a:t>chuva</a:t>
            </a:r>
            <a:r>
              <a:rPr lang="en-US" b="1" dirty="0"/>
              <a:t>, </a:t>
            </a:r>
            <a:r>
              <a:rPr lang="en-US" b="1" dirty="0" err="1"/>
              <a:t>nuvens</a:t>
            </a:r>
            <a:r>
              <a:rPr lang="en-US" b="1" dirty="0"/>
              <a:t>, </a:t>
            </a:r>
            <a:r>
              <a:rPr lang="en-US" b="1" dirty="0" err="1"/>
              <a:t>turbulencia</a:t>
            </a:r>
            <a:r>
              <a:rPr lang="en-US" b="1" dirty="0"/>
              <a:t> </a:t>
            </a:r>
            <a:r>
              <a:rPr lang="en-US" b="1" dirty="0" err="1"/>
              <a:t>atmosférica</a:t>
            </a:r>
            <a:r>
              <a:rPr lang="en-US" b="1" dirty="0"/>
              <a:t> e </a:t>
            </a:r>
            <a:r>
              <a:rPr lang="en-US" b="1" dirty="0" err="1"/>
              <a:t>poluição</a:t>
            </a:r>
            <a:r>
              <a:rPr lang="en-US" b="1" dirty="0"/>
              <a:t> </a:t>
            </a:r>
            <a:r>
              <a:rPr lang="en-US" b="1" dirty="0" err="1"/>
              <a:t>luminosa</a:t>
            </a:r>
            <a:r>
              <a:rPr lang="en-US" b="1" dirty="0"/>
              <a:t>) e a </a:t>
            </a:r>
            <a:r>
              <a:rPr lang="en-US" b="1" dirty="0" err="1"/>
              <a:t>opacidade</a:t>
            </a:r>
            <a:r>
              <a:rPr lang="en-US" b="1" dirty="0"/>
              <a:t> da </a:t>
            </a:r>
            <a:r>
              <a:rPr lang="en-US" b="1" dirty="0" err="1"/>
              <a:t>atmosfera</a:t>
            </a:r>
            <a:r>
              <a:rPr lang="en-US" b="1" dirty="0"/>
              <a:t>.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A4C2F7-57F3-19B9-410F-6208B66BB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2023-08-01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877C84-1EF9-4EDC-4A6D-88C874BB0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 Semana da Física 2023, UNICAMP 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3AC387-5CC2-3C6E-2605-D2BB5E28B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52DC6-623C-48BC-B85C-14D3E086A77C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11664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2E206-0E9F-7A38-776F-8A155A580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124124-481C-D273-F35D-DF5402C3A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2023-08-01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96416C-1852-FFD8-128F-41E46EDC1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>
                <a:solidFill>
                  <a:prstClr val="black">
                    <a:tint val="75000"/>
                  </a:prstClr>
                </a:solidFill>
              </a:rPr>
              <a:t> Semana da Física 2023, UNICAMP 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8EFEBC-88B0-9DD0-6C51-CAAEEABE1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852DC6-623C-48BC-B85C-14D3E086A77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computer screen shot of space ships&#10;&#10;Description automatically generated">
            <a:extLst>
              <a:ext uri="{FF2B5EF4-FFF2-40B4-BE49-F238E27FC236}">
                <a16:creationId xmlns:a16="http://schemas.microsoft.com/office/drawing/2014/main" id="{C2BA9336-E94E-5194-306C-84FD9D4D3F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575" y="0"/>
            <a:ext cx="9358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3934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lanet with rings around it&#10;&#10;Description automatically generated">
            <a:extLst>
              <a:ext uri="{FF2B5EF4-FFF2-40B4-BE49-F238E27FC236}">
                <a16:creationId xmlns:a16="http://schemas.microsoft.com/office/drawing/2014/main" id="{6ACA3F65-6ACC-9DCA-D668-8DC4DCFD27D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3"/>
            <a:ext cx="12192000" cy="68550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A19073-E1FA-1F9B-B562-4BFC07500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 </a:t>
            </a:r>
            <a:r>
              <a:rPr lang="en-US" b="1" dirty="0" err="1"/>
              <a:t>Telescópio</a:t>
            </a:r>
            <a:r>
              <a:rPr lang="en-US" b="1" dirty="0"/>
              <a:t> </a:t>
            </a:r>
            <a:r>
              <a:rPr lang="en-US" b="1" dirty="0" err="1"/>
              <a:t>Espacial</a:t>
            </a:r>
            <a:r>
              <a:rPr lang="en-US" b="1" dirty="0"/>
              <a:t> James Webb</a:t>
            </a:r>
            <a:endParaRPr lang="pt-BR" b="1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7C38DC-0AB2-539D-0AE4-3B9C8154D4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É </a:t>
            </a:r>
            <a:r>
              <a:rPr lang="en-US" b="1" dirty="0" err="1"/>
              <a:t>uma</a:t>
            </a:r>
            <a:r>
              <a:rPr lang="en-US" b="1" dirty="0"/>
              <a:t> </a:t>
            </a:r>
            <a:r>
              <a:rPr lang="en-US" b="1" dirty="0" err="1"/>
              <a:t>colaboração</a:t>
            </a:r>
            <a:r>
              <a:rPr lang="en-US" b="1" dirty="0"/>
              <a:t> entre a NASA, e as  </a:t>
            </a:r>
            <a:r>
              <a:rPr lang="en-US" b="1" dirty="0" err="1"/>
              <a:t>Agencias</a:t>
            </a:r>
            <a:r>
              <a:rPr lang="en-US" b="1" dirty="0"/>
              <a:t> </a:t>
            </a:r>
            <a:r>
              <a:rPr lang="en-US" b="1" dirty="0" err="1"/>
              <a:t>Espaciais</a:t>
            </a:r>
            <a:r>
              <a:rPr lang="en-US" b="1" dirty="0"/>
              <a:t> </a:t>
            </a:r>
            <a:r>
              <a:rPr lang="en-US" b="1" dirty="0" err="1"/>
              <a:t>Européia</a:t>
            </a:r>
            <a:r>
              <a:rPr lang="en-US" b="1" dirty="0"/>
              <a:t> (ESA) e Canadense (CSA/ASC)</a:t>
            </a:r>
          </a:p>
          <a:p>
            <a:r>
              <a:rPr lang="en-US" b="1" dirty="0" err="1"/>
              <a:t>Usa</a:t>
            </a:r>
            <a:r>
              <a:rPr lang="en-US" b="1" dirty="0"/>
              <a:t> </a:t>
            </a:r>
            <a:r>
              <a:rPr lang="en-US" b="1" dirty="0" err="1"/>
              <a:t>três</a:t>
            </a:r>
            <a:r>
              <a:rPr lang="en-US" b="1" dirty="0"/>
              <a:t> </a:t>
            </a:r>
            <a:r>
              <a:rPr lang="en-US" b="1" dirty="0" err="1"/>
              <a:t>espelhos</a:t>
            </a:r>
            <a:r>
              <a:rPr lang="en-US" b="1" dirty="0"/>
              <a:t> de </a:t>
            </a:r>
            <a:r>
              <a:rPr lang="en-US" b="1" dirty="0" err="1"/>
              <a:t>berílio</a:t>
            </a:r>
            <a:r>
              <a:rPr lang="en-US" b="1" dirty="0"/>
              <a:t> </a:t>
            </a:r>
            <a:r>
              <a:rPr lang="en-US" b="1" dirty="0" err="1"/>
              <a:t>folheados</a:t>
            </a:r>
            <a:r>
              <a:rPr lang="en-US" b="1" dirty="0"/>
              <a:t> a </a:t>
            </a:r>
            <a:r>
              <a:rPr lang="en-US" b="1" dirty="0" err="1"/>
              <a:t>ouro</a:t>
            </a:r>
            <a:r>
              <a:rPr lang="en-US" b="1" dirty="0"/>
              <a:t> para </a:t>
            </a:r>
            <a:r>
              <a:rPr lang="en-US" b="1" dirty="0" err="1"/>
              <a:t>otimizar</a:t>
            </a:r>
            <a:r>
              <a:rPr lang="en-US" b="1" dirty="0"/>
              <a:t> a </a:t>
            </a:r>
            <a:r>
              <a:rPr lang="en-US" b="1" dirty="0" err="1"/>
              <a:t>transmissão</a:t>
            </a:r>
            <a:r>
              <a:rPr lang="en-US" b="1" dirty="0"/>
              <a:t> no infra-</a:t>
            </a:r>
            <a:r>
              <a:rPr lang="en-US" b="1" dirty="0" err="1"/>
              <a:t>vermelho</a:t>
            </a:r>
            <a:r>
              <a:rPr lang="en-US" b="1" dirty="0"/>
              <a:t>.</a:t>
            </a:r>
          </a:p>
          <a:p>
            <a:r>
              <a:rPr lang="en-US" b="1" dirty="0"/>
              <a:t>O </a:t>
            </a:r>
            <a:r>
              <a:rPr lang="en-US" b="1" dirty="0" err="1"/>
              <a:t>espelho</a:t>
            </a:r>
            <a:r>
              <a:rPr lang="en-US" b="1" dirty="0"/>
              <a:t> </a:t>
            </a:r>
            <a:r>
              <a:rPr lang="en-US" b="1" dirty="0" err="1"/>
              <a:t>primário</a:t>
            </a:r>
            <a:r>
              <a:rPr lang="en-US" b="1" dirty="0"/>
              <a:t> </a:t>
            </a:r>
            <a:r>
              <a:rPr lang="en-US" b="1" dirty="0" err="1"/>
              <a:t>possui</a:t>
            </a:r>
            <a:r>
              <a:rPr lang="en-US" b="1" dirty="0"/>
              <a:t> 18  </a:t>
            </a:r>
            <a:r>
              <a:rPr lang="en-US" b="1" dirty="0" err="1"/>
              <a:t>segmentos</a:t>
            </a:r>
            <a:r>
              <a:rPr lang="en-US" b="1" dirty="0"/>
              <a:t>  e um </a:t>
            </a:r>
            <a:r>
              <a:rPr lang="en-US" b="1" dirty="0" err="1"/>
              <a:t>diâmetro</a:t>
            </a:r>
            <a:r>
              <a:rPr lang="en-US" b="1" dirty="0"/>
              <a:t> de 6,5m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AAC685-7980-B9BE-DA29-B1F2C3EDC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2023-08-01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499F4E-EA6E-D70D-B16D-6FD1E30AF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>
                <a:solidFill>
                  <a:prstClr val="black">
                    <a:tint val="75000"/>
                  </a:prstClr>
                </a:solidFill>
              </a:rPr>
              <a:t> Semana da Física 2023, UNICAMP 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4B00FD-4CBC-02F2-9BDC-FC67636DB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852DC6-623C-48BC-B85C-14D3E086A77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9AB0FA-3A62-0A81-CEDD-252C4693A526}"/>
              </a:ext>
            </a:extLst>
          </p:cNvPr>
          <p:cNvSpPr txBox="1"/>
          <p:nvPr/>
        </p:nvSpPr>
        <p:spPr>
          <a:xfrm>
            <a:off x="8153400" y="5851967"/>
            <a:ext cx="1604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Imagem: </a:t>
            </a:r>
            <a:r>
              <a:rPr lang="pt-BR" b="1" dirty="0">
                <a:hlinkClick r:id="rId3"/>
              </a:rPr>
              <a:t>ESA</a:t>
            </a:r>
            <a:r>
              <a:rPr lang="pt-BR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111575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362A244-1964-EC57-39AF-416D22DAF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Duas </a:t>
            </a:r>
            <a:r>
              <a:rPr lang="en-US" dirty="0" err="1"/>
              <a:t>fases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constru</a:t>
            </a:r>
            <a:r>
              <a:rPr lang="en-US" sz="4400" dirty="0" err="1"/>
              <a:t>ção</a:t>
            </a:r>
            <a:r>
              <a:rPr lang="en-US" sz="4400" dirty="0"/>
              <a:t> do JWST</a:t>
            </a:r>
            <a:endParaRPr lang="pt-BR" dirty="0"/>
          </a:p>
        </p:txBody>
      </p:sp>
      <p:pic>
        <p:nvPicPr>
          <p:cNvPr id="9" name="Content Placeholder 8" descr="A large black and yellow object in a room&#10;&#10;Description automatically generated">
            <a:extLst>
              <a:ext uri="{FF2B5EF4-FFF2-40B4-BE49-F238E27FC236}">
                <a16:creationId xmlns:a16="http://schemas.microsoft.com/office/drawing/2014/main" id="{0A1D0BC0-CCF4-CDCC-613E-4DAB800BB80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35746"/>
            <a:ext cx="5181600" cy="3448496"/>
          </a:xfrm>
        </p:spPr>
      </p:pic>
      <p:pic>
        <p:nvPicPr>
          <p:cNvPr id="11" name="Content Placeholder 10" descr="A large boat in a factory&#10;&#10;Description automatically generated">
            <a:extLst>
              <a:ext uri="{FF2B5EF4-FFF2-40B4-BE49-F238E27FC236}">
                <a16:creationId xmlns:a16="http://schemas.microsoft.com/office/drawing/2014/main" id="{732483DD-5A34-A0DB-A7F3-A538EDDC1A9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24213"/>
            <a:ext cx="5181600" cy="3954162"/>
          </a:xfr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15C24A-9E43-080B-E92A-228366B05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2023-08-01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462C94-6809-95A9-D044-02E1C04E3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 Semana da Física 2023, UNICAMP 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188EAF-953D-37E4-9D07-CDDB34ADD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52DC6-623C-48BC-B85C-14D3E086A77C}" type="slidenum">
              <a:rPr lang="en-GB" smtClean="0"/>
              <a:t>15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676FA1-CBD2-CB06-EB47-C33B82789494}"/>
              </a:ext>
            </a:extLst>
          </p:cNvPr>
          <p:cNvSpPr txBox="1"/>
          <p:nvPr/>
        </p:nvSpPr>
        <p:spPr>
          <a:xfrm>
            <a:off x="838200" y="5506134"/>
            <a:ext cx="518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Johnson Space center em 2016 (acima) e </a:t>
            </a:r>
            <a:r>
              <a:rPr lang="pt-BR" dirty="0" err="1"/>
              <a:t>Northrop</a:t>
            </a:r>
            <a:r>
              <a:rPr lang="pt-BR" dirty="0"/>
              <a:t> </a:t>
            </a:r>
          </a:p>
          <a:p>
            <a:r>
              <a:rPr lang="pt-BR" dirty="0" err="1"/>
              <a:t>Grumman</a:t>
            </a:r>
            <a:r>
              <a:rPr lang="pt-BR" dirty="0"/>
              <a:t> em 2020 (ao lado)</a:t>
            </a:r>
          </a:p>
        </p:txBody>
      </p:sp>
    </p:spTree>
    <p:extLst>
      <p:ext uri="{BB962C8B-B14F-4D97-AF65-F5344CB8AC3E}">
        <p14:creationId xmlns:p14="http://schemas.microsoft.com/office/powerpoint/2010/main" val="39734548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F2B3C-9194-C780-5197-86B7A812B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Componentes</a:t>
            </a:r>
            <a:r>
              <a:rPr lang="en-US" dirty="0"/>
              <a:t> do JWST</a:t>
            </a:r>
            <a:endParaRPr lang="pt-BR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3B897B-F219-C060-C5ED-38FB497158C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Espelhos</a:t>
            </a:r>
            <a:r>
              <a:rPr lang="en-US" dirty="0"/>
              <a:t> (</a:t>
            </a:r>
            <a:r>
              <a:rPr lang="en-US" dirty="0" err="1"/>
              <a:t>primário</a:t>
            </a:r>
            <a:r>
              <a:rPr lang="en-US" dirty="0"/>
              <a:t> e </a:t>
            </a:r>
            <a:r>
              <a:rPr lang="en-US" dirty="0" err="1"/>
              <a:t>secundário</a:t>
            </a:r>
            <a:r>
              <a:rPr lang="en-US" dirty="0"/>
              <a:t>)</a:t>
            </a:r>
            <a:endParaRPr lang="pt-BR" dirty="0"/>
          </a:p>
          <a:p>
            <a:r>
              <a:rPr lang="pt-BR" dirty="0"/>
              <a:t>Módulo integrado de instrumentos (ISIM)</a:t>
            </a:r>
          </a:p>
          <a:p>
            <a:r>
              <a:rPr lang="pt-BR" dirty="0"/>
              <a:t>Módulo de controle da espaçonave </a:t>
            </a:r>
          </a:p>
          <a:p>
            <a:r>
              <a:rPr lang="pt-BR" dirty="0" err="1"/>
              <a:t>Parasol</a:t>
            </a:r>
            <a:endParaRPr lang="pt-BR" dirty="0"/>
          </a:p>
          <a:p>
            <a:r>
              <a:rPr lang="pt-BR" dirty="0"/>
              <a:t>O telescópio é sempre orientado de forma que nenhuma luz do Sol, Terra e Lua seja incidente no espelho e instrumentos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6AED7F-6B92-AFC3-9E9E-75E88343E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2023-08-01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6C84D5-9F0E-1689-E934-A4DD9A6DC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 Semana da Física 2023, UNICAMP 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898835-54B8-7163-0F8E-D74F680FD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52DC6-623C-48BC-B85C-14D3E086A77C}" type="slidenum">
              <a:rPr lang="en-GB" smtClean="0"/>
              <a:t>16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7BAA415-E353-C616-8246-83A7F356E17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48581"/>
            <a:ext cx="5181600" cy="350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5724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741" y="731983"/>
            <a:ext cx="8473440" cy="604113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44047" y="39961"/>
            <a:ext cx="856676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sz="3200" dirty="0">
                <a:solidFill>
                  <a:prstClr val="black"/>
                </a:solidFill>
              </a:rPr>
              <a:t>O JWST </a:t>
            </a:r>
            <a:r>
              <a:rPr lang="en-GB" sz="3200" dirty="0" err="1">
                <a:solidFill>
                  <a:prstClr val="black"/>
                </a:solidFill>
              </a:rPr>
              <a:t>orbita</a:t>
            </a:r>
            <a:r>
              <a:rPr lang="en-GB" sz="3200" dirty="0">
                <a:solidFill>
                  <a:prstClr val="black"/>
                </a:solidFill>
              </a:rPr>
              <a:t> </a:t>
            </a:r>
            <a:r>
              <a:rPr lang="en-GB" sz="3200" dirty="0" err="1">
                <a:solidFill>
                  <a:prstClr val="black"/>
                </a:solidFill>
              </a:rPr>
              <a:t>em</a:t>
            </a:r>
            <a:r>
              <a:rPr lang="en-GB" sz="3200" dirty="0">
                <a:solidFill>
                  <a:prstClr val="black"/>
                </a:solidFill>
              </a:rPr>
              <a:t> </a:t>
            </a:r>
            <a:r>
              <a:rPr lang="en-GB" sz="3200" dirty="0" err="1">
                <a:solidFill>
                  <a:prstClr val="black"/>
                </a:solidFill>
              </a:rPr>
              <a:t>torno</a:t>
            </a:r>
            <a:r>
              <a:rPr lang="en-GB" sz="3200" dirty="0">
                <a:solidFill>
                  <a:prstClr val="black"/>
                </a:solidFill>
              </a:rPr>
              <a:t> do Ponto </a:t>
            </a:r>
            <a:r>
              <a:rPr lang="en-GB" sz="3200" dirty="0" err="1">
                <a:solidFill>
                  <a:prstClr val="black"/>
                </a:solidFill>
              </a:rPr>
              <a:t>Lagrangeano</a:t>
            </a:r>
            <a:r>
              <a:rPr lang="en-GB" sz="3200" dirty="0">
                <a:solidFill>
                  <a:prstClr val="black"/>
                </a:solidFill>
              </a:rPr>
              <a:t> L2 </a:t>
            </a:r>
          </a:p>
          <a:p>
            <a:pPr lvl="0" algn="ctr"/>
            <a:r>
              <a:rPr lang="en-GB" sz="3200" dirty="0">
                <a:solidFill>
                  <a:prstClr val="black"/>
                </a:solidFill>
              </a:rPr>
              <a:t>do Sistema Sol-Terra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85665" y="4571995"/>
            <a:ext cx="1835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Period ~ 180 days</a:t>
            </a:r>
          </a:p>
        </p:txBody>
      </p:sp>
    </p:spTree>
    <p:extLst>
      <p:ext uri="{BB962C8B-B14F-4D97-AF65-F5344CB8AC3E}">
        <p14:creationId xmlns:p14="http://schemas.microsoft.com/office/powerpoint/2010/main" val="32415500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lanet with a light in the center&#10;&#10;Description automatically generated">
            <a:extLst>
              <a:ext uri="{FF2B5EF4-FFF2-40B4-BE49-F238E27FC236}">
                <a16:creationId xmlns:a16="http://schemas.microsoft.com/office/drawing/2014/main" id="{79FF4A57-EEB7-48B5-EBB5-8708B5A8CB5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1" y="-609600"/>
            <a:ext cx="12112457" cy="7641257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3DADDCB0-E309-056F-D251-70069D6E6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Instrumentos</a:t>
            </a:r>
            <a:endParaRPr lang="pt-BR" b="1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C06198-E22C-FEA3-08CE-B340DC3208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b="1" dirty="0"/>
              <a:t>FGS1, FGS2  </a:t>
            </a:r>
            <a:r>
              <a:rPr lang="en-US" b="1" dirty="0" err="1"/>
              <a:t>Câmaras</a:t>
            </a:r>
            <a:r>
              <a:rPr lang="en-US" b="1" dirty="0"/>
              <a:t> de </a:t>
            </a:r>
            <a:r>
              <a:rPr lang="en-US" b="1" dirty="0" err="1"/>
              <a:t>guiagem</a:t>
            </a:r>
            <a:r>
              <a:rPr lang="en-US" b="1" dirty="0"/>
              <a:t>, </a:t>
            </a:r>
            <a:r>
              <a:rPr lang="en-US" b="1" dirty="0" err="1"/>
              <a:t>usadas</a:t>
            </a:r>
            <a:r>
              <a:rPr lang="en-US" b="1" dirty="0"/>
              <a:t> para </a:t>
            </a:r>
            <a:r>
              <a:rPr lang="en-US" b="1" dirty="0" err="1"/>
              <a:t>apontar</a:t>
            </a:r>
            <a:r>
              <a:rPr lang="en-US" b="1" dirty="0"/>
              <a:t> o </a:t>
            </a:r>
            <a:r>
              <a:rPr lang="en-US" b="1" dirty="0" err="1"/>
              <a:t>telescópio</a:t>
            </a:r>
            <a:r>
              <a:rPr lang="en-US" b="1" dirty="0"/>
              <a:t> (</a:t>
            </a:r>
            <a:r>
              <a:rPr lang="en-US" b="1" i="1" dirty="0" err="1"/>
              <a:t>calagem</a:t>
            </a:r>
            <a:r>
              <a:rPr lang="en-US" b="1" dirty="0"/>
              <a:t>) e </a:t>
            </a:r>
            <a:r>
              <a:rPr lang="en-US" b="1" i="1" dirty="0" err="1"/>
              <a:t>guiagem</a:t>
            </a:r>
            <a:r>
              <a:rPr lang="en-US" b="1" dirty="0"/>
              <a:t> </a:t>
            </a:r>
            <a:r>
              <a:rPr lang="en-US" b="1" dirty="0" err="1"/>
              <a:t>durante</a:t>
            </a:r>
            <a:r>
              <a:rPr lang="en-US" b="1" dirty="0"/>
              <a:t> as </a:t>
            </a:r>
            <a:r>
              <a:rPr lang="en-US" b="1" dirty="0" err="1"/>
              <a:t>observações</a:t>
            </a:r>
            <a:r>
              <a:rPr lang="en-US" b="1" dirty="0"/>
              <a:t>.</a:t>
            </a:r>
          </a:p>
          <a:p>
            <a:r>
              <a:rPr lang="en-US" b="1" dirty="0"/>
              <a:t>MIRI   </a:t>
            </a:r>
            <a:r>
              <a:rPr lang="en-US" b="1" dirty="0" err="1"/>
              <a:t>cobre</a:t>
            </a:r>
            <a:r>
              <a:rPr lang="en-US" b="1" dirty="0"/>
              <a:t> de</a:t>
            </a:r>
            <a:r>
              <a:rPr lang="en-GB" b="1" dirty="0"/>
              <a:t> 5 a 28 </a:t>
            </a:r>
            <a:r>
              <a:rPr lang="en-GB" b="1" dirty="0" err="1"/>
              <a:t>μm</a:t>
            </a:r>
            <a:r>
              <a:rPr lang="en-GB" b="1" dirty="0"/>
              <a:t> , para imagens, </a:t>
            </a:r>
            <a:r>
              <a:rPr lang="en-GB" b="1" i="1" dirty="0" err="1"/>
              <a:t>imageamento</a:t>
            </a:r>
            <a:r>
              <a:rPr lang="en-GB" b="1" i="1" dirty="0"/>
              <a:t> de </a:t>
            </a:r>
            <a:r>
              <a:rPr lang="en-GB" b="1" i="1" dirty="0" err="1"/>
              <a:t>alta</a:t>
            </a:r>
            <a:r>
              <a:rPr lang="en-GB" b="1" i="1" dirty="0"/>
              <a:t> </a:t>
            </a:r>
            <a:r>
              <a:rPr lang="en-GB" b="1" i="1" dirty="0" err="1"/>
              <a:t>resolução</a:t>
            </a:r>
            <a:r>
              <a:rPr lang="en-GB" b="1" i="1" dirty="0"/>
              <a:t>  </a:t>
            </a:r>
            <a:r>
              <a:rPr lang="en-GB" b="1" dirty="0"/>
              <a:t>e </a:t>
            </a:r>
            <a:r>
              <a:rPr lang="en-GB" b="1" dirty="0" err="1"/>
              <a:t>espectroscopia</a:t>
            </a:r>
            <a:r>
              <a:rPr lang="en-GB" b="1" dirty="0"/>
              <a:t> de </a:t>
            </a:r>
            <a:r>
              <a:rPr lang="en-GB" b="1" dirty="0" err="1"/>
              <a:t>fenda</a:t>
            </a:r>
            <a:r>
              <a:rPr lang="en-GB" b="1" dirty="0"/>
              <a:t> </a:t>
            </a:r>
            <a:r>
              <a:rPr lang="en-GB" b="1" dirty="0" err="1"/>
              <a:t>única</a:t>
            </a:r>
            <a:r>
              <a:rPr lang="en-GB" b="1" dirty="0"/>
              <a:t> e </a:t>
            </a:r>
            <a:r>
              <a:rPr lang="en-GB" b="1" i="1" dirty="0"/>
              <a:t>campo integral </a:t>
            </a:r>
            <a:r>
              <a:rPr lang="en-GB" b="1" dirty="0"/>
              <a:t>(“IFU”).</a:t>
            </a:r>
          </a:p>
          <a:p>
            <a:r>
              <a:rPr lang="pt-BR" b="1" dirty="0" err="1"/>
              <a:t>NIRCam</a:t>
            </a:r>
            <a:r>
              <a:rPr lang="pt-BR" b="1" dirty="0"/>
              <a:t>  cobre de 0.6 a 5.0 </a:t>
            </a:r>
            <a:r>
              <a:rPr lang="en-GB" b="1" dirty="0" err="1"/>
              <a:t>μm</a:t>
            </a:r>
            <a:r>
              <a:rPr lang="en-GB" b="1" dirty="0"/>
              <a:t>, para </a:t>
            </a:r>
            <a:r>
              <a:rPr lang="en-GB" b="1" dirty="0" err="1"/>
              <a:t>imageamento</a:t>
            </a:r>
            <a:r>
              <a:rPr lang="en-GB" b="1" dirty="0"/>
              <a:t> de </a:t>
            </a:r>
            <a:r>
              <a:rPr lang="en-GB" b="1" dirty="0" err="1"/>
              <a:t>bandas</a:t>
            </a:r>
            <a:r>
              <a:rPr lang="en-GB" b="1" dirty="0"/>
              <a:t> </a:t>
            </a:r>
            <a:r>
              <a:rPr lang="en-GB" b="1" dirty="0" err="1"/>
              <a:t>largas</a:t>
            </a:r>
            <a:r>
              <a:rPr lang="en-GB" b="1" dirty="0"/>
              <a:t>, </a:t>
            </a:r>
            <a:r>
              <a:rPr lang="en-GB" b="1" dirty="0" err="1"/>
              <a:t>médias</a:t>
            </a:r>
            <a:r>
              <a:rPr lang="en-GB" b="1" dirty="0"/>
              <a:t> e </a:t>
            </a:r>
            <a:r>
              <a:rPr lang="en-GB" b="1" dirty="0" err="1"/>
              <a:t>estreitas</a:t>
            </a:r>
            <a:r>
              <a:rPr lang="en-GB" b="1" dirty="0"/>
              <a:t>, </a:t>
            </a:r>
            <a:r>
              <a:rPr lang="en-GB" b="1" i="1" dirty="0" err="1"/>
              <a:t>coronografia</a:t>
            </a:r>
            <a:r>
              <a:rPr lang="en-GB" b="1" dirty="0"/>
              <a:t> e </a:t>
            </a:r>
            <a:r>
              <a:rPr lang="en-GB" b="1" dirty="0" err="1"/>
              <a:t>espectroscopia</a:t>
            </a:r>
            <a:r>
              <a:rPr lang="en-GB" b="1" dirty="0"/>
              <a:t> </a:t>
            </a:r>
            <a:r>
              <a:rPr lang="en-GB" b="1" dirty="0" err="1"/>
              <a:t>sem</a:t>
            </a:r>
            <a:r>
              <a:rPr lang="en-GB" b="1" dirty="0"/>
              <a:t> </a:t>
            </a:r>
            <a:r>
              <a:rPr lang="en-GB" b="1" dirty="0" err="1"/>
              <a:t>fendas</a:t>
            </a:r>
            <a:r>
              <a:rPr lang="en-GB" b="1" dirty="0"/>
              <a:t>.</a:t>
            </a:r>
          </a:p>
          <a:p>
            <a:r>
              <a:rPr lang="en-GB" b="1" dirty="0"/>
              <a:t>NIRISS </a:t>
            </a:r>
            <a:r>
              <a:rPr lang="en-GB" b="1" dirty="0" err="1"/>
              <a:t>cobre</a:t>
            </a:r>
            <a:r>
              <a:rPr lang="en-GB" b="1" dirty="0"/>
              <a:t> de 0.6 a 5.0 </a:t>
            </a:r>
            <a:r>
              <a:rPr lang="en-GB" b="1" dirty="0" err="1"/>
              <a:t>μm</a:t>
            </a:r>
            <a:r>
              <a:rPr lang="en-GB" b="1" dirty="0"/>
              <a:t>, </a:t>
            </a:r>
            <a:r>
              <a:rPr lang="en-GB" b="1" dirty="0" err="1"/>
              <a:t>também</a:t>
            </a:r>
            <a:r>
              <a:rPr lang="en-GB" b="1" dirty="0"/>
              <a:t> para </a:t>
            </a:r>
            <a:r>
              <a:rPr lang="en-GB" b="1" dirty="0" err="1"/>
              <a:t>imageamento</a:t>
            </a:r>
            <a:r>
              <a:rPr lang="en-GB" b="1" dirty="0"/>
              <a:t> de </a:t>
            </a:r>
            <a:r>
              <a:rPr lang="en-GB" b="1" dirty="0" err="1"/>
              <a:t>bandas</a:t>
            </a:r>
            <a:r>
              <a:rPr lang="en-GB" b="1" dirty="0"/>
              <a:t> </a:t>
            </a:r>
            <a:r>
              <a:rPr lang="en-GB" b="1" dirty="0" err="1"/>
              <a:t>largas</a:t>
            </a:r>
            <a:r>
              <a:rPr lang="en-GB" b="1" dirty="0"/>
              <a:t> e </a:t>
            </a:r>
            <a:r>
              <a:rPr lang="en-GB" b="1" dirty="0" err="1"/>
              <a:t>médias</a:t>
            </a:r>
            <a:r>
              <a:rPr lang="en-GB" b="1" i="1" dirty="0"/>
              <a:t>, </a:t>
            </a:r>
            <a:r>
              <a:rPr lang="en-GB" b="1" i="1" dirty="0" err="1"/>
              <a:t>imageamento</a:t>
            </a:r>
            <a:r>
              <a:rPr lang="en-GB" b="1" i="1" dirty="0"/>
              <a:t> de </a:t>
            </a:r>
            <a:r>
              <a:rPr lang="en-GB" b="1" i="1" dirty="0" err="1"/>
              <a:t>alta</a:t>
            </a:r>
            <a:r>
              <a:rPr lang="en-GB" b="1" i="1" dirty="0"/>
              <a:t> </a:t>
            </a:r>
            <a:r>
              <a:rPr lang="en-GB" b="1" i="1" dirty="0" err="1"/>
              <a:t>resolução</a:t>
            </a:r>
            <a:r>
              <a:rPr lang="en-GB" b="1" i="1" dirty="0"/>
              <a:t> </a:t>
            </a:r>
            <a:r>
              <a:rPr lang="en-GB" b="1" dirty="0"/>
              <a:t>e </a:t>
            </a:r>
            <a:r>
              <a:rPr lang="en-GB" b="1" dirty="0" err="1"/>
              <a:t>espectroscopia</a:t>
            </a:r>
            <a:r>
              <a:rPr lang="en-GB" b="1" dirty="0"/>
              <a:t> </a:t>
            </a:r>
            <a:r>
              <a:rPr lang="en-GB" b="1" dirty="0" err="1"/>
              <a:t>sem</a:t>
            </a:r>
            <a:r>
              <a:rPr lang="en-GB" b="1" dirty="0"/>
              <a:t> </a:t>
            </a:r>
            <a:r>
              <a:rPr lang="en-GB" b="1" dirty="0" err="1"/>
              <a:t>fendas</a:t>
            </a:r>
            <a:r>
              <a:rPr lang="en-GB" b="1" dirty="0"/>
              <a:t>.</a:t>
            </a:r>
          </a:p>
          <a:p>
            <a:r>
              <a:rPr lang="en-GB" b="1" dirty="0" err="1"/>
              <a:t>NIRSpec</a:t>
            </a:r>
            <a:r>
              <a:rPr lang="en-GB" b="1" dirty="0"/>
              <a:t> </a:t>
            </a:r>
            <a:r>
              <a:rPr lang="en-GB" b="1" dirty="0" err="1"/>
              <a:t>cobre</a:t>
            </a:r>
            <a:r>
              <a:rPr lang="en-GB" b="1" dirty="0"/>
              <a:t> de 0.6 a 5.0 </a:t>
            </a:r>
            <a:r>
              <a:rPr lang="en-GB" b="1" dirty="0" err="1"/>
              <a:t>μm</a:t>
            </a:r>
            <a:r>
              <a:rPr lang="en-GB" b="1" dirty="0"/>
              <a:t>, para </a:t>
            </a:r>
            <a:r>
              <a:rPr lang="en-GB" b="1" dirty="0" err="1"/>
              <a:t>espectroscopia</a:t>
            </a:r>
            <a:r>
              <a:rPr lang="en-GB" b="1" dirty="0"/>
              <a:t> de campo integral, </a:t>
            </a:r>
            <a:r>
              <a:rPr lang="en-GB" b="1" dirty="0" err="1"/>
              <a:t>fenda</a:t>
            </a:r>
            <a:r>
              <a:rPr lang="en-GB" b="1" dirty="0"/>
              <a:t> simples e de </a:t>
            </a:r>
            <a:r>
              <a:rPr lang="en-GB" b="1" dirty="0" err="1"/>
              <a:t>múltiplas</a:t>
            </a:r>
            <a:r>
              <a:rPr lang="en-GB" b="1" dirty="0"/>
              <a:t> </a:t>
            </a:r>
            <a:r>
              <a:rPr lang="en-GB" b="1" dirty="0" err="1"/>
              <a:t>fendas</a:t>
            </a:r>
            <a:r>
              <a:rPr lang="en-GB" b="1" dirty="0"/>
              <a:t>, com </a:t>
            </a:r>
            <a:r>
              <a:rPr lang="en-GB" b="1" dirty="0" err="1"/>
              <a:t>prisma</a:t>
            </a:r>
            <a:r>
              <a:rPr lang="en-GB" b="1" dirty="0"/>
              <a:t> e 4 redes de </a:t>
            </a:r>
            <a:r>
              <a:rPr lang="en-GB" b="1" dirty="0" err="1"/>
              <a:t>difração</a:t>
            </a:r>
            <a:endParaRPr lang="en-GB" b="1" dirty="0"/>
          </a:p>
          <a:p>
            <a:r>
              <a:rPr lang="en-US" b="1" dirty="0"/>
              <a:t>É </a:t>
            </a:r>
            <a:r>
              <a:rPr lang="en-US" b="1" dirty="0" err="1"/>
              <a:t>possível</a:t>
            </a:r>
            <a:r>
              <a:rPr lang="en-US" b="1" dirty="0"/>
              <a:t>  </a:t>
            </a:r>
            <a:r>
              <a:rPr lang="en-US" b="1" dirty="0" err="1"/>
              <a:t>fazer</a:t>
            </a:r>
            <a:r>
              <a:rPr lang="en-US" b="1" dirty="0"/>
              <a:t> </a:t>
            </a:r>
            <a:r>
              <a:rPr lang="en-US" b="1" dirty="0" err="1"/>
              <a:t>observações</a:t>
            </a:r>
            <a:r>
              <a:rPr lang="en-US" b="1" dirty="0"/>
              <a:t> </a:t>
            </a:r>
            <a:r>
              <a:rPr lang="en-US" b="1" dirty="0" err="1"/>
              <a:t>simultâneas</a:t>
            </a:r>
            <a:r>
              <a:rPr lang="en-US" b="1" dirty="0"/>
              <a:t> com 2 </a:t>
            </a:r>
            <a:r>
              <a:rPr lang="en-US" b="1" dirty="0" err="1"/>
              <a:t>instrumentos</a:t>
            </a:r>
            <a:r>
              <a:rPr lang="en-US" b="1" dirty="0"/>
              <a:t> </a:t>
            </a:r>
            <a:r>
              <a:rPr lang="en-US" b="1" dirty="0" err="1"/>
              <a:t>diferentes</a:t>
            </a:r>
            <a:endParaRPr lang="pt-BR" b="1" dirty="0"/>
          </a:p>
          <a:p>
            <a:endParaRPr lang="pt-BR" b="1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8977EC-C6C4-FC2F-3F2F-DBB635BA9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2023-08-01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64E719-53C3-2080-B561-E4260CD24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 Semana da Física 2023, UNICAMP 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9F65EB-FC55-5175-C7F3-D4299C875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52DC6-623C-48BC-B85C-14D3E086A77C}" type="slidenum">
              <a:rPr lang="en-GB" smtClean="0"/>
              <a:t>18</a:t>
            </a:fld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8F3A40-7A30-4A9B-1BFC-309F46A94029}"/>
              </a:ext>
            </a:extLst>
          </p:cNvPr>
          <p:cNvSpPr txBox="1"/>
          <p:nvPr/>
        </p:nvSpPr>
        <p:spPr>
          <a:xfrm>
            <a:off x="8248650" y="6046168"/>
            <a:ext cx="62103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Fundo</a:t>
            </a:r>
            <a:r>
              <a:rPr lang="en-GB" dirty="0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 Judy Schmidt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70032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" y="902576"/>
            <a:ext cx="10058400" cy="53001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61780" y="297180"/>
            <a:ext cx="90112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200" dirty="0" err="1"/>
              <a:t>Localizacao</a:t>
            </a:r>
            <a:r>
              <a:rPr lang="en-GB" sz="3200" dirty="0"/>
              <a:t> dos </a:t>
            </a:r>
            <a:r>
              <a:rPr lang="en-GB" sz="3200" dirty="0" err="1"/>
              <a:t>instrumentos</a:t>
            </a:r>
            <a:r>
              <a:rPr lang="en-GB" sz="3200" dirty="0"/>
              <a:t> no </a:t>
            </a:r>
            <a:r>
              <a:rPr lang="en-GB" sz="3200" dirty="0" err="1"/>
              <a:t>plano</a:t>
            </a:r>
            <a:r>
              <a:rPr lang="en-GB" sz="3200" dirty="0"/>
              <a:t> focal do JWST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2DF35C-DDB5-331A-DC17-D453F4349D77}"/>
              </a:ext>
            </a:extLst>
          </p:cNvPr>
          <p:cNvSpPr txBox="1"/>
          <p:nvPr/>
        </p:nvSpPr>
        <p:spPr>
          <a:xfrm>
            <a:off x="3923071" y="581087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09ABA9-7E05-64CA-17B3-E3AD6174125B}"/>
              </a:ext>
            </a:extLst>
          </p:cNvPr>
          <p:cNvSpPr txBox="1"/>
          <p:nvPr/>
        </p:nvSpPr>
        <p:spPr>
          <a:xfrm>
            <a:off x="5614217" y="583822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29160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galaxies in space&#10;&#10;Description automatically generated">
            <a:extLst>
              <a:ext uri="{FF2B5EF4-FFF2-40B4-BE49-F238E27FC236}">
                <a16:creationId xmlns:a16="http://schemas.microsoft.com/office/drawing/2014/main" id="{33671AF9-A250-065D-B0E4-17E9590B4BD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89593"/>
            <a:ext cx="12192000" cy="895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11A055-77B1-EF0B-FEA5-5B9F8973D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Conteúdo</a:t>
            </a:r>
            <a:endParaRPr lang="pt-BR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859C70-CC3E-EDA8-6A1D-E34602FED3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err="1"/>
              <a:t>Motivação</a:t>
            </a:r>
            <a:r>
              <a:rPr lang="en-US" b="1" dirty="0"/>
              <a:t>.</a:t>
            </a:r>
          </a:p>
          <a:p>
            <a:r>
              <a:rPr lang="en-US" b="1" dirty="0" err="1"/>
              <a:t>Técnicas</a:t>
            </a:r>
            <a:r>
              <a:rPr lang="en-US" b="1" dirty="0"/>
              <a:t> </a:t>
            </a:r>
            <a:r>
              <a:rPr lang="en-US" b="1" dirty="0" err="1"/>
              <a:t>observacionais</a:t>
            </a:r>
            <a:r>
              <a:rPr lang="en-US" b="1" dirty="0"/>
              <a:t>.</a:t>
            </a:r>
          </a:p>
          <a:p>
            <a:r>
              <a:rPr lang="en-US" b="1" dirty="0" err="1"/>
              <a:t>Descrição</a:t>
            </a:r>
            <a:r>
              <a:rPr lang="en-US" b="1" dirty="0"/>
              <a:t> do JWST.</a:t>
            </a:r>
          </a:p>
          <a:p>
            <a:r>
              <a:rPr lang="en-US" b="1" dirty="0" err="1"/>
              <a:t>Propriedades</a:t>
            </a:r>
            <a:r>
              <a:rPr lang="en-US" b="1" dirty="0"/>
              <a:t> de </a:t>
            </a:r>
            <a:r>
              <a:rPr lang="en-US" b="1" dirty="0" err="1"/>
              <a:t>estrelas</a:t>
            </a:r>
            <a:r>
              <a:rPr lang="en-US" b="1" dirty="0"/>
              <a:t>.</a:t>
            </a:r>
          </a:p>
          <a:p>
            <a:r>
              <a:rPr lang="en-US" b="1" dirty="0" err="1"/>
              <a:t>Composição</a:t>
            </a:r>
            <a:r>
              <a:rPr lang="en-US" b="1" dirty="0"/>
              <a:t> de </a:t>
            </a:r>
            <a:r>
              <a:rPr lang="en-US" b="1" dirty="0" err="1"/>
              <a:t>galáxias</a:t>
            </a:r>
            <a:r>
              <a:rPr lang="en-US" b="1" dirty="0"/>
              <a:t>.</a:t>
            </a:r>
          </a:p>
          <a:p>
            <a:r>
              <a:rPr lang="en-US" b="1" dirty="0"/>
              <a:t>Uma </a:t>
            </a:r>
            <a:r>
              <a:rPr lang="en-US" b="1" dirty="0" err="1"/>
              <a:t>resenha</a:t>
            </a:r>
            <a:r>
              <a:rPr lang="en-US" b="1" dirty="0"/>
              <a:t> </a:t>
            </a:r>
            <a:r>
              <a:rPr lang="en-US" b="1" dirty="0" err="1"/>
              <a:t>incompleta</a:t>
            </a:r>
            <a:r>
              <a:rPr lang="en-US" b="1" dirty="0"/>
              <a:t> do que </a:t>
            </a:r>
            <a:r>
              <a:rPr lang="en-US" b="1" dirty="0" err="1"/>
              <a:t>aprendemos</a:t>
            </a:r>
            <a:r>
              <a:rPr lang="en-US" b="1" dirty="0"/>
              <a:t> </a:t>
            </a:r>
            <a:r>
              <a:rPr lang="en-US" b="1" dirty="0" err="1"/>
              <a:t>desde</a:t>
            </a:r>
            <a:r>
              <a:rPr lang="en-US" b="1" dirty="0"/>
              <a:t> </a:t>
            </a:r>
            <a:r>
              <a:rPr lang="en-US" b="1" dirty="0" err="1"/>
              <a:t>Julho</a:t>
            </a:r>
            <a:r>
              <a:rPr lang="en-US" b="1" dirty="0"/>
              <a:t> de 2022.</a:t>
            </a:r>
          </a:p>
          <a:p>
            <a:r>
              <a:rPr lang="en-US" b="1" dirty="0" err="1"/>
              <a:t>Resumo</a:t>
            </a:r>
            <a:endParaRPr lang="en-US" b="1" dirty="0"/>
          </a:p>
          <a:p>
            <a:pPr marL="0" indent="0">
              <a:buNone/>
            </a:pPr>
            <a:endParaRPr lang="pt-B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4B3B87-EB1B-B0FD-2647-8B4E67B8D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2023-08-01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842862-7495-9CEF-5699-6E3B7CA0F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 Semana da Física 2023, UNICAMP 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D0C63F-9413-0AC8-B473-3039A95BB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52DC6-623C-48BC-B85C-14D3E086A77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85360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" y="1116211"/>
            <a:ext cx="10058400" cy="53940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10264" y="628650"/>
            <a:ext cx="95257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200" dirty="0" err="1"/>
              <a:t>Modos</a:t>
            </a:r>
            <a:r>
              <a:rPr lang="en-GB" sz="3200" dirty="0"/>
              <a:t> de </a:t>
            </a:r>
            <a:r>
              <a:rPr lang="en-GB" sz="3200" dirty="0" err="1"/>
              <a:t>observação</a:t>
            </a:r>
            <a:r>
              <a:rPr lang="en-GB" sz="3200" dirty="0"/>
              <a:t> e </a:t>
            </a:r>
            <a:r>
              <a:rPr lang="en-GB" sz="3200" dirty="0" err="1"/>
              <a:t>comprimentos</a:t>
            </a:r>
            <a:r>
              <a:rPr lang="en-GB" sz="3200" dirty="0"/>
              <a:t> de </a:t>
            </a:r>
            <a:r>
              <a:rPr lang="en-GB" sz="3200" dirty="0" err="1"/>
              <a:t>onda</a:t>
            </a:r>
            <a:r>
              <a:rPr lang="en-GB" sz="3200" dirty="0"/>
              <a:t> do JWST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CEA119-EF04-BDC8-06EA-9995A5EE6A5B}"/>
              </a:ext>
            </a:extLst>
          </p:cNvPr>
          <p:cNvSpPr txBox="1"/>
          <p:nvPr/>
        </p:nvSpPr>
        <p:spPr>
          <a:xfrm>
            <a:off x="3124200" y="1439376"/>
            <a:ext cx="22514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/>
              <a:t>Imageamento</a:t>
            </a:r>
            <a:endParaRPr lang="pt-BR" sz="28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00408C-96C3-C58D-FD84-620CFD1E7AA7}"/>
              </a:ext>
            </a:extLst>
          </p:cNvPr>
          <p:cNvSpPr txBox="1"/>
          <p:nvPr/>
        </p:nvSpPr>
        <p:spPr>
          <a:xfrm>
            <a:off x="3124200" y="3314700"/>
            <a:ext cx="22672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/>
              <a:t>Espectrocopia</a:t>
            </a:r>
            <a:endParaRPr lang="pt-BR" sz="28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DE7039-0BCF-C4F4-693D-8F4B350978FF}"/>
              </a:ext>
            </a:extLst>
          </p:cNvPr>
          <p:cNvSpPr txBox="1"/>
          <p:nvPr/>
        </p:nvSpPr>
        <p:spPr>
          <a:xfrm>
            <a:off x="8420100" y="3470317"/>
            <a:ext cx="1633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Campo integral</a:t>
            </a:r>
            <a:endParaRPr lang="pt-BR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0B45B0-EE09-A7AA-4AFF-C684C3CCD0BF}"/>
              </a:ext>
            </a:extLst>
          </p:cNvPr>
          <p:cNvSpPr txBox="1"/>
          <p:nvPr/>
        </p:nvSpPr>
        <p:spPr>
          <a:xfrm>
            <a:off x="3074669" y="3810000"/>
            <a:ext cx="1327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Fenda unica</a:t>
            </a:r>
            <a:endParaRPr lang="pt-BR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3548AF-BF58-03D6-B48D-B5A2827708E2}"/>
              </a:ext>
            </a:extLst>
          </p:cNvPr>
          <p:cNvSpPr txBox="1"/>
          <p:nvPr/>
        </p:nvSpPr>
        <p:spPr>
          <a:xfrm>
            <a:off x="5246369" y="4114800"/>
            <a:ext cx="1485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Multi-</a:t>
            </a:r>
            <a:r>
              <a:rPr lang="en-US" b="1" dirty="0" err="1"/>
              <a:t>objetos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41894081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79E09B-BCF3-32E4-CCD2-419CE0B41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2023-08-01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2A336A-0905-9B71-ECD9-AEEDB0FF7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 Semana da Física 2023, UNICAMP 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3E0EF2-5E1F-4D1C-919B-9B38D4A6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52DC6-623C-48BC-B85C-14D3E086A77C}" type="slidenum">
              <a:rPr lang="en-GB" smtClean="0"/>
              <a:t>21</a:t>
            </a:fld>
            <a:endParaRPr lang="en-GB"/>
          </a:p>
        </p:txBody>
      </p:sp>
      <p:pic>
        <p:nvPicPr>
          <p:cNvPr id="6" name="Picture 5" descr="A group of squares with white text&#10;&#10;Description automatically generated">
            <a:extLst>
              <a:ext uri="{FF2B5EF4-FFF2-40B4-BE49-F238E27FC236}">
                <a16:creationId xmlns:a16="http://schemas.microsoft.com/office/drawing/2014/main" id="{F0838F3C-0EA3-C414-E781-AB824A8EB8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762" y="923925"/>
            <a:ext cx="9896475" cy="501015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E6A6A92-0C9F-2677-A31A-B6D3904DE573}"/>
              </a:ext>
            </a:extLst>
          </p:cNvPr>
          <p:cNvSpPr txBox="1"/>
          <p:nvPr/>
        </p:nvSpPr>
        <p:spPr>
          <a:xfrm>
            <a:off x="1608409" y="403174"/>
            <a:ext cx="90112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bg1"/>
                </a:solidFill>
              </a:rPr>
              <a:t>Localização</a:t>
            </a:r>
            <a:r>
              <a:rPr lang="en-US" sz="3200" dirty="0">
                <a:solidFill>
                  <a:schemeClr val="bg1"/>
                </a:solidFill>
              </a:rPr>
              <a:t> dos </a:t>
            </a:r>
            <a:r>
              <a:rPr lang="en-US" sz="3200" dirty="0" err="1">
                <a:solidFill>
                  <a:schemeClr val="bg1"/>
                </a:solidFill>
              </a:rPr>
              <a:t>instrumentos</a:t>
            </a:r>
            <a:r>
              <a:rPr lang="en-US" sz="3200" dirty="0">
                <a:solidFill>
                  <a:schemeClr val="bg1"/>
                </a:solidFill>
              </a:rPr>
              <a:t> no </a:t>
            </a:r>
            <a:r>
              <a:rPr lang="en-US" sz="3200" dirty="0" err="1">
                <a:solidFill>
                  <a:schemeClr val="bg1"/>
                </a:solidFill>
              </a:rPr>
              <a:t>plano</a:t>
            </a:r>
            <a:r>
              <a:rPr lang="en-US" sz="3200" dirty="0">
                <a:solidFill>
                  <a:schemeClr val="bg1"/>
                </a:solidFill>
              </a:rPr>
              <a:t> focal do JWST</a:t>
            </a:r>
            <a:endParaRPr lang="pt-BR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1748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32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galaxy in space with a bright light&#10;&#10;Description automatically generated">
            <a:extLst>
              <a:ext uri="{FF2B5EF4-FFF2-40B4-BE49-F238E27FC236}">
                <a16:creationId xmlns:a16="http://schemas.microsoft.com/office/drawing/2014/main" id="{9FB9BBCD-CCD4-44AC-C831-D31B261EF6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12192000" cy="6096000"/>
          </a:xfrm>
          <a:prstGeom prst="rect">
            <a:avLst/>
          </a:prstGeom>
          <a:solidFill>
            <a:srgbClr val="323232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28A5B6-62F9-CF79-3724-F508A5752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solidFill>
                  <a:schemeClr val="bg1"/>
                </a:solidFill>
              </a:rPr>
              <a:t>Estrelas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7F43E0-1F2E-75FA-D38C-9AAE8650D2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b="1" dirty="0">
                <a:solidFill>
                  <a:srgbClr val="FFFF00"/>
                </a:solidFill>
              </a:rPr>
              <a:t>Contém H, He e traços de outros elementos (</a:t>
            </a:r>
            <a:r>
              <a:rPr lang="pt-BR" b="1" i="1" dirty="0">
                <a:solidFill>
                  <a:srgbClr val="FFFF00"/>
                </a:solidFill>
              </a:rPr>
              <a:t>metais)</a:t>
            </a:r>
            <a:endParaRPr lang="pt-BR" b="1" dirty="0">
              <a:solidFill>
                <a:srgbClr val="FFFF00"/>
              </a:solidFill>
            </a:endParaRPr>
          </a:p>
          <a:p>
            <a:pPr lvl="1"/>
            <a:r>
              <a:rPr lang="pt-BR" b="1" dirty="0">
                <a:solidFill>
                  <a:srgbClr val="FFFF00"/>
                </a:solidFill>
              </a:rPr>
              <a:t>A quantidade de metais e localização na galáxia  permitem classificar  estrelas</a:t>
            </a:r>
          </a:p>
          <a:p>
            <a:pPr lvl="2"/>
            <a:r>
              <a:rPr lang="pt-BR" b="1" dirty="0">
                <a:solidFill>
                  <a:srgbClr val="FFFF00"/>
                </a:solidFill>
              </a:rPr>
              <a:t>População I – mais rica em metais, predominantes no disco da Via Láctea.</a:t>
            </a:r>
          </a:p>
          <a:p>
            <a:pPr lvl="2"/>
            <a:endParaRPr lang="pt-BR" b="1" dirty="0">
              <a:solidFill>
                <a:srgbClr val="FFFF00"/>
              </a:solidFill>
            </a:endParaRPr>
          </a:p>
          <a:p>
            <a:pPr lvl="2"/>
            <a:endParaRPr lang="pt-BR" b="1" dirty="0">
              <a:solidFill>
                <a:srgbClr val="FFFF00"/>
              </a:solidFill>
            </a:endParaRPr>
          </a:p>
          <a:p>
            <a:pPr lvl="2"/>
            <a:endParaRPr lang="pt-BR" b="1" dirty="0">
              <a:solidFill>
                <a:srgbClr val="FFFF00"/>
              </a:solidFill>
            </a:endParaRPr>
          </a:p>
          <a:p>
            <a:pPr lvl="2"/>
            <a:r>
              <a:rPr lang="pt-BR" b="1" dirty="0">
                <a:solidFill>
                  <a:srgbClr val="FFFF00"/>
                </a:solidFill>
              </a:rPr>
              <a:t>População II  - pobres em metais, predominantes no halo e núcleo da Via Láctea e aglomerados globulares.</a:t>
            </a:r>
          </a:p>
          <a:p>
            <a:pPr lvl="2"/>
            <a:r>
              <a:rPr lang="pt-BR" b="1" dirty="0">
                <a:solidFill>
                  <a:srgbClr val="FFFF00"/>
                </a:solidFill>
              </a:rPr>
              <a:t>População III – primeira geração de estrelas, desprovidas de metais,  previstas teoricamente cuja detecção observacional é uma das metas de projetos do JWST.</a:t>
            </a:r>
          </a:p>
          <a:p>
            <a:r>
              <a:rPr lang="pt-BR" b="1" dirty="0">
                <a:solidFill>
                  <a:srgbClr val="FFFF00"/>
                </a:solidFill>
              </a:rPr>
              <a:t>Tipos espectrais – determinados pela massa e temperatura de superfície.</a:t>
            </a:r>
          </a:p>
          <a:p>
            <a:r>
              <a:rPr lang="pt-BR" i="1" dirty="0"/>
              <a:t>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7B1F1C-91E3-358A-4AE7-F5EFEC5A0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2023-08-01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8CF8BC-BD7D-C47D-2DDA-356231A18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/>
              <a:t> Semana da Física 2023, UNICAMP 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9B0CEC-B50E-CF71-A2E0-4F5317574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52DC6-623C-48BC-B85C-14D3E086A77C}" type="slidenum">
              <a:rPr lang="en-GB" smtClean="0"/>
              <a:t>22</a:t>
            </a:fld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288A327-39AF-1DC0-CEBD-08153B4CFB8E}"/>
              </a:ext>
            </a:extLst>
          </p:cNvPr>
          <p:cNvSpPr txBox="1"/>
          <p:nvPr/>
        </p:nvSpPr>
        <p:spPr>
          <a:xfrm>
            <a:off x="8801100" y="5850235"/>
            <a:ext cx="62769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rgbClr val="FFFF00"/>
                </a:solidFill>
              </a:rPr>
              <a:t>Fundo</a:t>
            </a:r>
            <a:r>
              <a:rPr lang="pt-BR" sz="2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: </a:t>
            </a:r>
            <a:r>
              <a:rPr lang="pt-BR" sz="2400" dirty="0">
                <a:solidFill>
                  <a:schemeClr val="accent1">
                    <a:lumMod val="20000"/>
                    <a:lumOff val="8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ESA</a:t>
            </a:r>
            <a:endParaRPr lang="pt-BR" sz="24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0154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136B08-06E0-8F82-D8F7-B9C003412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2023-08-01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1D4FBA-C6E6-EDCC-0AD7-03EC8D4C0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 Semana da Física 2023, UNICAMP 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3ED257-E1D5-552E-45BF-E7C18BEA0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52DC6-623C-48BC-B85C-14D3E086A77C}" type="slidenum">
              <a:rPr lang="en-GB" smtClean="0"/>
              <a:t>23</a:t>
            </a:fld>
            <a:endParaRPr lang="en-GB"/>
          </a:p>
        </p:txBody>
      </p:sp>
      <p:pic>
        <p:nvPicPr>
          <p:cNvPr id="8" name="Picture 7" descr="A diagram of the solar system&#10;&#10;Description automatically generated">
            <a:extLst>
              <a:ext uri="{FF2B5EF4-FFF2-40B4-BE49-F238E27FC236}">
                <a16:creationId xmlns:a16="http://schemas.microsoft.com/office/drawing/2014/main" id="{31364286-CF7B-95AB-78EF-62AA3E91A7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662" y="571500"/>
            <a:ext cx="5400675" cy="5715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DEDB225-4C58-B12E-6E98-7B680E28D323}"/>
              </a:ext>
            </a:extLst>
          </p:cNvPr>
          <p:cNvSpPr txBox="1"/>
          <p:nvPr/>
        </p:nvSpPr>
        <p:spPr>
          <a:xfrm>
            <a:off x="8911526" y="1069384"/>
            <a:ext cx="1487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supergigantes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765BD4-64AF-3E9D-604F-72B15D8F2546}"/>
              </a:ext>
            </a:extLst>
          </p:cNvPr>
          <p:cNvSpPr txBox="1"/>
          <p:nvPr/>
        </p:nvSpPr>
        <p:spPr>
          <a:xfrm>
            <a:off x="9082007" y="2402237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G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5B1EDC-468C-5758-B48D-89EBB66062A3}"/>
              </a:ext>
            </a:extLst>
          </p:cNvPr>
          <p:cNvSpPr txBox="1"/>
          <p:nvPr/>
        </p:nvSpPr>
        <p:spPr>
          <a:xfrm>
            <a:off x="9174450" y="2217571"/>
            <a:ext cx="961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gigantes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3C40FE-7FDE-0FA0-7BE1-112E976C6B24}"/>
              </a:ext>
            </a:extLst>
          </p:cNvPr>
          <p:cNvSpPr txBox="1"/>
          <p:nvPr/>
        </p:nvSpPr>
        <p:spPr>
          <a:xfrm>
            <a:off x="4494508" y="4742481"/>
            <a:ext cx="1418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Anãs brancas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A1AD43-CCB0-2992-2119-1ABD8CAF820E}"/>
              </a:ext>
            </a:extLst>
          </p:cNvPr>
          <p:cNvSpPr txBox="1"/>
          <p:nvPr/>
        </p:nvSpPr>
        <p:spPr>
          <a:xfrm>
            <a:off x="4448014" y="2944678"/>
            <a:ext cx="45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se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42FDAA-A930-2F6D-4266-2B34E5577E1D}"/>
              </a:ext>
            </a:extLst>
          </p:cNvPr>
          <p:cNvSpPr txBox="1"/>
          <p:nvPr/>
        </p:nvSpPr>
        <p:spPr>
          <a:xfrm>
            <a:off x="3988544" y="2760012"/>
            <a:ext cx="2013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Sequencia principal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19B2754-415C-2DDE-CA77-6CFD4307A151}"/>
              </a:ext>
            </a:extLst>
          </p:cNvPr>
          <p:cNvSpPr txBox="1"/>
          <p:nvPr/>
        </p:nvSpPr>
        <p:spPr>
          <a:xfrm>
            <a:off x="9231000" y="5419284"/>
            <a:ext cx="1502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Tipo espectral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22EEFFC-D211-9FCD-2716-9893F1DACA9F}"/>
              </a:ext>
            </a:extLst>
          </p:cNvPr>
          <p:cNvSpPr txBox="1"/>
          <p:nvPr/>
        </p:nvSpPr>
        <p:spPr>
          <a:xfrm rot="16200000">
            <a:off x="2148330" y="2944678"/>
            <a:ext cx="1582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Luminosidade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43E34A9-66B8-3782-C99F-D051C658EEAC}"/>
              </a:ext>
            </a:extLst>
          </p:cNvPr>
          <p:cNvSpPr txBox="1"/>
          <p:nvPr/>
        </p:nvSpPr>
        <p:spPr>
          <a:xfrm>
            <a:off x="5801532" y="316984"/>
            <a:ext cx="1382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Temperatura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7A0115A-5A05-778B-5CF5-880BFA6DFBC7}"/>
              </a:ext>
            </a:extLst>
          </p:cNvPr>
          <p:cNvSpPr txBox="1"/>
          <p:nvPr/>
        </p:nvSpPr>
        <p:spPr>
          <a:xfrm>
            <a:off x="728420" y="5788616"/>
            <a:ext cx="1202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Fonte: ESO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C1BCBC-B7CC-CD93-693E-AAADDD1A8743}"/>
              </a:ext>
            </a:extLst>
          </p:cNvPr>
          <p:cNvSpPr txBox="1"/>
          <p:nvPr/>
        </p:nvSpPr>
        <p:spPr>
          <a:xfrm flipH="1">
            <a:off x="322522" y="1561843"/>
            <a:ext cx="26169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rgbClr val="FFFF00"/>
                </a:solidFill>
              </a:rPr>
              <a:t>Diagrama HR</a:t>
            </a:r>
          </a:p>
          <a:p>
            <a:r>
              <a:rPr lang="pt-BR" sz="2800" dirty="0">
                <a:solidFill>
                  <a:srgbClr val="FFFF00"/>
                </a:solidFill>
              </a:rPr>
              <a:t>(</a:t>
            </a:r>
            <a:r>
              <a:rPr lang="pt-BR" sz="2800" dirty="0" err="1">
                <a:solidFill>
                  <a:srgbClr val="FFFF00"/>
                </a:solidFill>
              </a:rPr>
              <a:t>Hertzsprung</a:t>
            </a:r>
            <a:r>
              <a:rPr lang="pt-BR" sz="2800" dirty="0">
                <a:solidFill>
                  <a:srgbClr val="FFFF00"/>
                </a:solidFill>
              </a:rPr>
              <a:t> –Russell)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FB0D5C-BF6E-1565-A5D7-3B28AF2402CF}"/>
              </a:ext>
            </a:extLst>
          </p:cNvPr>
          <p:cNvSpPr txBox="1"/>
          <p:nvPr/>
        </p:nvSpPr>
        <p:spPr>
          <a:xfrm>
            <a:off x="153303" y="944894"/>
            <a:ext cx="34036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>
                <a:solidFill>
                  <a:srgbClr val="FFFF00"/>
                </a:solidFill>
              </a:rPr>
              <a:t>Tipos espectrais: </a:t>
            </a:r>
          </a:p>
        </p:txBody>
      </p:sp>
    </p:spTree>
    <p:extLst>
      <p:ext uri="{BB962C8B-B14F-4D97-AF65-F5344CB8AC3E}">
        <p14:creationId xmlns:p14="http://schemas.microsoft.com/office/powerpoint/2010/main" val="6507863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35BBB-8CAC-8011-4EB8-1FC6229D9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solidFill>
                  <a:schemeClr val="bg1"/>
                </a:solidFill>
              </a:rPr>
              <a:t>Remanescentes de evolução estelar:</a:t>
            </a:r>
            <a:br>
              <a:rPr lang="pt-BR" dirty="0">
                <a:solidFill>
                  <a:schemeClr val="bg1"/>
                </a:solidFill>
              </a:rPr>
            </a:br>
            <a:r>
              <a:rPr lang="pt-BR" dirty="0">
                <a:solidFill>
                  <a:schemeClr val="bg1"/>
                </a:solidFill>
              </a:rPr>
              <a:t>NGC3132 e SN 1987a</a:t>
            </a:r>
          </a:p>
        </p:txBody>
      </p:sp>
      <p:pic>
        <p:nvPicPr>
          <p:cNvPr id="9" name="Content Placeholder 8" descr="A collage of stars and gasses&#10;&#10;Description automatically generated">
            <a:extLst>
              <a:ext uri="{FF2B5EF4-FFF2-40B4-BE49-F238E27FC236}">
                <a16:creationId xmlns:a16="http://schemas.microsoft.com/office/drawing/2014/main" id="{86EF9021-E5E2-E112-CF03-B3D8E8D9D00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796" y="2339355"/>
            <a:ext cx="5873248" cy="2727275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8530CB-FBBE-EA84-DEFD-0F65C9CAD1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2023-08-01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D517A1-BEE7-C815-5B2B-04037D574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 Semana da Física 2023, UNICAMP 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97BA6C-076F-68C2-BC40-B9D6A1A4D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52DC6-623C-48BC-B85C-14D3E086A77C}" type="slidenum">
              <a:rPr lang="en-GB" smtClean="0"/>
              <a:t>24</a:t>
            </a:fld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8AF2AE-9427-3B31-56B8-7B2AA9FB4FAD}"/>
              </a:ext>
            </a:extLst>
          </p:cNvPr>
          <p:cNvSpPr txBox="1"/>
          <p:nvPr/>
        </p:nvSpPr>
        <p:spPr>
          <a:xfrm>
            <a:off x="7803936" y="5715298"/>
            <a:ext cx="18531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 err="1">
                <a:solidFill>
                  <a:schemeClr val="bg1"/>
                </a:solidFill>
              </a:rPr>
              <a:t>Fonte:</a:t>
            </a:r>
            <a:r>
              <a:rPr lang="pt-BR" sz="2800" dirty="0" err="1">
                <a:solidFill>
                  <a:schemeClr val="accent1">
                    <a:lumMod val="40000"/>
                    <a:lumOff val="6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STScI</a:t>
            </a:r>
            <a:endParaRPr lang="pt-BR" sz="28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6" name="Content Placeholder 15" descr="A bright light in the dark&#10;&#10;Description automatically generated">
            <a:extLst>
              <a:ext uri="{FF2B5EF4-FFF2-40B4-BE49-F238E27FC236}">
                <a16:creationId xmlns:a16="http://schemas.microsoft.com/office/drawing/2014/main" id="{76070B47-9603-B3D5-07EC-15D5FA64333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990" y="2231867"/>
            <a:ext cx="2689860" cy="2689860"/>
          </a:xfr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33168E1-865F-1B19-C279-B957698F9C95}"/>
              </a:ext>
            </a:extLst>
          </p:cNvPr>
          <p:cNvSpPr txBox="1"/>
          <p:nvPr/>
        </p:nvSpPr>
        <p:spPr>
          <a:xfrm>
            <a:off x="3003336" y="5758487"/>
            <a:ext cx="62103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</a:rPr>
              <a:t>Fonte: </a:t>
            </a:r>
            <a:r>
              <a:rPr lang="pt-BR" sz="2800" dirty="0">
                <a:solidFill>
                  <a:schemeClr val="accent1">
                    <a:lumMod val="40000"/>
                    <a:lumOff val="60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ESA</a:t>
            </a:r>
            <a:endParaRPr lang="pt-BR" sz="28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852C5A7-0698-6618-2066-7F018B94D352}"/>
              </a:ext>
            </a:extLst>
          </p:cNvPr>
          <p:cNvSpPr txBox="1"/>
          <p:nvPr/>
        </p:nvSpPr>
        <p:spPr>
          <a:xfrm>
            <a:off x="1238250" y="2003267"/>
            <a:ext cx="13485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 err="1">
                <a:solidFill>
                  <a:schemeClr val="bg1"/>
                </a:solidFill>
              </a:rPr>
              <a:t>NIRCam</a:t>
            </a:r>
            <a:endParaRPr lang="pt-BR" sz="2800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4DC193A-FBE2-2B37-2DC3-A37F388DEE21}"/>
              </a:ext>
            </a:extLst>
          </p:cNvPr>
          <p:cNvSpPr txBox="1"/>
          <p:nvPr/>
        </p:nvSpPr>
        <p:spPr>
          <a:xfrm>
            <a:off x="4362450" y="2007379"/>
            <a:ext cx="1066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</a:rPr>
              <a:t>MIRI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C5C73D2-65F0-F1B9-1618-9AF6E7BF12CD}"/>
              </a:ext>
            </a:extLst>
          </p:cNvPr>
          <p:cNvSpPr txBox="1"/>
          <p:nvPr/>
        </p:nvSpPr>
        <p:spPr>
          <a:xfrm>
            <a:off x="7251486" y="2003267"/>
            <a:ext cx="31468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</a:rPr>
              <a:t>Chandra, HST, ALMA</a:t>
            </a:r>
          </a:p>
        </p:txBody>
      </p:sp>
    </p:spTree>
    <p:extLst>
      <p:ext uri="{BB962C8B-B14F-4D97-AF65-F5344CB8AC3E}">
        <p14:creationId xmlns:p14="http://schemas.microsoft.com/office/powerpoint/2010/main" val="27997151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748601-87C7-07AF-7AB9-6F8E9B617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Espectros</a:t>
            </a:r>
            <a:r>
              <a:rPr lang="en-US" dirty="0"/>
              <a:t> de </a:t>
            </a:r>
            <a:r>
              <a:rPr lang="en-US" dirty="0" err="1"/>
              <a:t>diferentes</a:t>
            </a:r>
            <a:r>
              <a:rPr lang="en-US" dirty="0"/>
              <a:t> </a:t>
            </a:r>
            <a:r>
              <a:rPr lang="en-US" dirty="0" err="1"/>
              <a:t>tipos</a:t>
            </a:r>
            <a:r>
              <a:rPr lang="en-US" dirty="0"/>
              <a:t> de </a:t>
            </a:r>
            <a:r>
              <a:rPr lang="en-US" dirty="0" err="1"/>
              <a:t>estrelas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8AFA13-7D15-76C2-6984-BC30FDC8F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2023-08-01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65E2A3-F0DD-D1EF-8DF9-744A00DCF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>
                <a:solidFill>
                  <a:prstClr val="black">
                    <a:tint val="75000"/>
                  </a:prstClr>
                </a:solidFill>
              </a:rPr>
              <a:t> Semana da Física 2023, UNICAMP 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CE1783-405C-C1F0-B906-72E382B5F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852DC6-623C-48BC-B85C-14D3E086A77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chart of different colors&#10;&#10;Description automatically generated">
            <a:extLst>
              <a:ext uri="{FF2B5EF4-FFF2-40B4-BE49-F238E27FC236}">
                <a16:creationId xmlns:a16="http://schemas.microsoft.com/office/drawing/2014/main" id="{88F3333F-AB73-D629-7D5D-DD872BABB4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75" y="1795464"/>
            <a:ext cx="7486650" cy="3724275"/>
          </a:xfrm>
          <a:prstGeom prst="rect">
            <a:avLst/>
          </a:prstGeom>
        </p:spPr>
      </p:pic>
      <p:pic>
        <p:nvPicPr>
          <p:cNvPr id="8" name="Picture 7" descr="A graph of a graph showing different types of waves&#10;&#10;Description automatically generated">
            <a:extLst>
              <a:ext uri="{FF2B5EF4-FFF2-40B4-BE49-F238E27FC236}">
                <a16:creationId xmlns:a16="http://schemas.microsoft.com/office/drawing/2014/main" id="{DDA9C3FC-46CA-F973-61DC-E7E4E4DC60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336" y="1932625"/>
            <a:ext cx="5740527" cy="36918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F5E9B8E-4C58-0B80-D456-4B1807F957C0}"/>
              </a:ext>
            </a:extLst>
          </p:cNvPr>
          <p:cNvSpPr txBox="1"/>
          <p:nvPr/>
        </p:nvSpPr>
        <p:spPr>
          <a:xfrm>
            <a:off x="7781925" y="2237857"/>
            <a:ext cx="2437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Estrelas</a:t>
            </a:r>
            <a:r>
              <a:rPr lang="en-US" dirty="0"/>
              <a:t> de </a:t>
            </a:r>
            <a:r>
              <a:rPr lang="en-US" dirty="0" err="1"/>
              <a:t>maior</a:t>
            </a:r>
            <a:r>
              <a:rPr lang="en-US" dirty="0"/>
              <a:t> </a:t>
            </a:r>
            <a:r>
              <a:rPr lang="en-US" dirty="0" err="1"/>
              <a:t>massa</a:t>
            </a:r>
            <a:endParaRPr lang="pt-BR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E36B17-1192-BD9C-C26D-4013AA06D5DB}"/>
              </a:ext>
            </a:extLst>
          </p:cNvPr>
          <p:cNvSpPr txBox="1"/>
          <p:nvPr/>
        </p:nvSpPr>
        <p:spPr>
          <a:xfrm>
            <a:off x="8583635" y="4909626"/>
            <a:ext cx="2511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Estrelas</a:t>
            </a:r>
            <a:r>
              <a:rPr lang="en-US" dirty="0"/>
              <a:t> de </a:t>
            </a:r>
            <a:r>
              <a:rPr lang="en-US" dirty="0" err="1"/>
              <a:t>menor</a:t>
            </a:r>
            <a:r>
              <a:rPr lang="en-US" dirty="0"/>
              <a:t> </a:t>
            </a:r>
            <a:r>
              <a:rPr lang="en-US" dirty="0" err="1"/>
              <a:t>massa</a:t>
            </a:r>
            <a:endParaRPr lang="pt-BR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83DBF3-4635-2230-904F-C53D5E794536}"/>
              </a:ext>
            </a:extLst>
          </p:cNvPr>
          <p:cNvSpPr txBox="1"/>
          <p:nvPr/>
        </p:nvSpPr>
        <p:spPr>
          <a:xfrm>
            <a:off x="919112" y="5805766"/>
            <a:ext cx="10495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À </a:t>
            </a:r>
            <a:r>
              <a:rPr lang="en-US" dirty="0" err="1"/>
              <a:t>medida</a:t>
            </a:r>
            <a:r>
              <a:rPr lang="en-US" dirty="0"/>
              <a:t> que a </a:t>
            </a:r>
            <a:r>
              <a:rPr lang="en-US" dirty="0" err="1"/>
              <a:t>temperatura</a:t>
            </a:r>
            <a:r>
              <a:rPr lang="en-US" dirty="0"/>
              <a:t> de </a:t>
            </a:r>
            <a:r>
              <a:rPr lang="en-US" dirty="0" err="1"/>
              <a:t>superficie</a:t>
            </a:r>
            <a:r>
              <a:rPr lang="en-US" dirty="0"/>
              <a:t>  </a:t>
            </a:r>
            <a:r>
              <a:rPr lang="en-US" dirty="0" err="1"/>
              <a:t>diminui</a:t>
            </a:r>
            <a:r>
              <a:rPr lang="en-US" dirty="0"/>
              <a:t>, </a:t>
            </a:r>
            <a:r>
              <a:rPr lang="en-US" dirty="0" err="1"/>
              <a:t>surgem</a:t>
            </a:r>
            <a:r>
              <a:rPr lang="en-US" dirty="0"/>
              <a:t> </a:t>
            </a:r>
            <a:r>
              <a:rPr lang="en-US" dirty="0" err="1"/>
              <a:t>linhas</a:t>
            </a:r>
            <a:r>
              <a:rPr lang="en-US" dirty="0"/>
              <a:t> </a:t>
            </a:r>
            <a:r>
              <a:rPr lang="en-US" dirty="0" err="1"/>
              <a:t>espectrais</a:t>
            </a:r>
            <a:r>
              <a:rPr lang="en-US" dirty="0"/>
              <a:t> de outros </a:t>
            </a:r>
            <a:r>
              <a:rPr lang="en-US" dirty="0" err="1"/>
              <a:t>elementos</a:t>
            </a:r>
            <a:r>
              <a:rPr lang="en-US" dirty="0"/>
              <a:t> e </a:t>
            </a:r>
            <a:r>
              <a:rPr lang="en-US" dirty="0" err="1"/>
              <a:t>moléculas</a:t>
            </a:r>
            <a:r>
              <a:rPr lang="en-US" dirty="0"/>
              <a:t>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246525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C0813-1DFC-FF0F-B8F4-C5B600AD4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4C5026E-ABF6-BD1C-C5DD-BB7CC0E96A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Na </a:t>
            </a:r>
            <a:r>
              <a:rPr lang="en-US" dirty="0" err="1"/>
              <a:t>teoria</a:t>
            </a:r>
            <a:r>
              <a:rPr lang="en-US" dirty="0"/>
              <a:t> </a:t>
            </a:r>
            <a:r>
              <a:rPr lang="en-US" dirty="0" err="1"/>
              <a:t>cosmológica</a:t>
            </a:r>
            <a:r>
              <a:rPr lang="en-US" dirty="0"/>
              <a:t> </a:t>
            </a:r>
            <a:r>
              <a:rPr lang="en-US" dirty="0" err="1"/>
              <a:t>padrão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primeiros</a:t>
            </a:r>
            <a:r>
              <a:rPr lang="en-US" dirty="0"/>
              <a:t> </a:t>
            </a:r>
            <a:r>
              <a:rPr lang="en-US" dirty="0" err="1"/>
              <a:t>elementos</a:t>
            </a:r>
            <a:r>
              <a:rPr lang="en-US" dirty="0"/>
              <a:t> </a:t>
            </a:r>
            <a:r>
              <a:rPr lang="en-US" dirty="0" err="1"/>
              <a:t>criados</a:t>
            </a:r>
            <a:r>
              <a:rPr lang="en-US" dirty="0"/>
              <a:t> no </a:t>
            </a:r>
            <a:r>
              <a:rPr lang="en-US" dirty="0" err="1"/>
              <a:t>Universo</a:t>
            </a:r>
            <a:r>
              <a:rPr lang="en-US" dirty="0"/>
              <a:t> </a:t>
            </a:r>
            <a:r>
              <a:rPr lang="en-US" dirty="0" err="1"/>
              <a:t>foram</a:t>
            </a:r>
            <a:r>
              <a:rPr lang="en-US" dirty="0"/>
              <a:t> </a:t>
            </a:r>
            <a:r>
              <a:rPr lang="en-US" dirty="0" err="1"/>
              <a:t>hidrogênio</a:t>
            </a:r>
            <a:r>
              <a:rPr lang="en-US" dirty="0"/>
              <a:t> e </a:t>
            </a:r>
            <a:r>
              <a:rPr lang="en-US" dirty="0" err="1"/>
              <a:t>hélio</a:t>
            </a:r>
            <a:r>
              <a:rPr lang="en-US" dirty="0"/>
              <a:t>, com </a:t>
            </a:r>
            <a:r>
              <a:rPr lang="en-US" dirty="0" err="1"/>
              <a:t>alguns</a:t>
            </a:r>
            <a:r>
              <a:rPr lang="en-US" dirty="0"/>
              <a:t> </a:t>
            </a:r>
            <a:r>
              <a:rPr lang="en-US" dirty="0" err="1"/>
              <a:t>traços</a:t>
            </a:r>
            <a:r>
              <a:rPr lang="en-US" dirty="0"/>
              <a:t> de </a:t>
            </a:r>
            <a:r>
              <a:rPr lang="en-US" dirty="0" err="1"/>
              <a:t>lítio</a:t>
            </a:r>
            <a:r>
              <a:rPr lang="en-US" dirty="0"/>
              <a:t>.</a:t>
            </a:r>
          </a:p>
          <a:p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elementos</a:t>
            </a:r>
            <a:r>
              <a:rPr lang="en-US" dirty="0"/>
              <a:t> </a:t>
            </a:r>
            <a:r>
              <a:rPr lang="en-US" dirty="0" err="1"/>
              <a:t>mais</a:t>
            </a:r>
            <a:r>
              <a:rPr lang="en-US" dirty="0"/>
              <a:t> </a:t>
            </a:r>
            <a:r>
              <a:rPr lang="en-US" dirty="0" err="1"/>
              <a:t>pesados</a:t>
            </a:r>
            <a:r>
              <a:rPr lang="en-US" dirty="0"/>
              <a:t> que </a:t>
            </a:r>
            <a:r>
              <a:rPr lang="en-US" dirty="0" err="1"/>
              <a:t>hélio</a:t>
            </a:r>
            <a:r>
              <a:rPr lang="en-US" dirty="0"/>
              <a:t> (</a:t>
            </a:r>
            <a:r>
              <a:rPr lang="en-US" i="1" dirty="0" err="1"/>
              <a:t>metais</a:t>
            </a:r>
            <a:r>
              <a:rPr lang="en-US" dirty="0"/>
              <a:t> no </a:t>
            </a:r>
            <a:r>
              <a:rPr lang="en-US" dirty="0" err="1"/>
              <a:t>jargão</a:t>
            </a:r>
            <a:r>
              <a:rPr lang="en-US" dirty="0"/>
              <a:t> </a:t>
            </a:r>
            <a:r>
              <a:rPr lang="en-US" dirty="0" err="1"/>
              <a:t>astronômico</a:t>
            </a:r>
            <a:r>
              <a:rPr lang="en-US" dirty="0"/>
              <a:t>) </a:t>
            </a:r>
            <a:r>
              <a:rPr lang="en-US" dirty="0" err="1"/>
              <a:t>são</a:t>
            </a:r>
            <a:r>
              <a:rPr lang="en-US" dirty="0"/>
              <a:t> </a:t>
            </a:r>
            <a:r>
              <a:rPr lang="en-US" dirty="0" err="1"/>
              <a:t>formados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estrelas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processo</a:t>
            </a:r>
            <a:r>
              <a:rPr lang="en-US" dirty="0"/>
              <a:t> que </a:t>
            </a:r>
            <a:r>
              <a:rPr lang="en-US" dirty="0" err="1"/>
              <a:t>dependem</a:t>
            </a:r>
            <a:r>
              <a:rPr lang="en-US" dirty="0"/>
              <a:t> da </a:t>
            </a:r>
            <a:r>
              <a:rPr lang="en-US" dirty="0" err="1"/>
              <a:t>evolução</a:t>
            </a:r>
            <a:r>
              <a:rPr lang="en-US" dirty="0"/>
              <a:t> </a:t>
            </a:r>
            <a:r>
              <a:rPr lang="en-US" dirty="0" err="1"/>
              <a:t>estelar</a:t>
            </a:r>
            <a:r>
              <a:rPr lang="en-US" dirty="0"/>
              <a:t>. </a:t>
            </a:r>
          </a:p>
          <a:p>
            <a:r>
              <a:rPr lang="en-US" dirty="0"/>
              <a:t> O </a:t>
            </a:r>
            <a:r>
              <a:rPr lang="en-US" i="1" dirty="0" err="1"/>
              <a:t>meio</a:t>
            </a:r>
            <a:r>
              <a:rPr lang="en-US" i="1" dirty="0"/>
              <a:t> </a:t>
            </a:r>
            <a:r>
              <a:rPr lang="en-US" i="1" dirty="0" err="1"/>
              <a:t>interestelar</a:t>
            </a:r>
            <a:r>
              <a:rPr lang="en-US" i="1" dirty="0"/>
              <a:t> </a:t>
            </a:r>
            <a:r>
              <a:rPr lang="en-US" dirty="0"/>
              <a:t>de </a:t>
            </a:r>
            <a:r>
              <a:rPr lang="en-US" dirty="0" err="1"/>
              <a:t>galáxias</a:t>
            </a:r>
            <a:r>
              <a:rPr lang="en-US" dirty="0"/>
              <a:t> </a:t>
            </a:r>
            <a:r>
              <a:rPr lang="en-US" dirty="0" err="1"/>
              <a:t>muda</a:t>
            </a:r>
            <a:r>
              <a:rPr lang="en-US" dirty="0"/>
              <a:t> com o tempo </a:t>
            </a:r>
            <a:r>
              <a:rPr lang="en-US" dirty="0" err="1"/>
              <a:t>devido</a:t>
            </a:r>
            <a:r>
              <a:rPr lang="en-US" dirty="0"/>
              <a:t> à </a:t>
            </a:r>
            <a:r>
              <a:rPr lang="en-US" dirty="0" err="1"/>
              <a:t>materia</a:t>
            </a:r>
            <a:r>
              <a:rPr lang="en-US" dirty="0"/>
              <a:t> </a:t>
            </a:r>
            <a:r>
              <a:rPr lang="en-US" dirty="0" err="1"/>
              <a:t>ejetada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fase</a:t>
            </a:r>
            <a:r>
              <a:rPr lang="en-US" dirty="0"/>
              <a:t> final da </a:t>
            </a:r>
            <a:r>
              <a:rPr lang="en-US" dirty="0" err="1"/>
              <a:t>vida</a:t>
            </a:r>
            <a:r>
              <a:rPr lang="en-US" dirty="0"/>
              <a:t> das </a:t>
            </a:r>
            <a:r>
              <a:rPr lang="en-US" dirty="0" err="1"/>
              <a:t>estrelas</a:t>
            </a:r>
            <a:r>
              <a:rPr lang="en-US" dirty="0"/>
              <a:t>.  </a:t>
            </a:r>
          </a:p>
          <a:p>
            <a:r>
              <a:rPr lang="en-US" dirty="0"/>
              <a:t>A </a:t>
            </a:r>
            <a:r>
              <a:rPr lang="en-US" dirty="0" err="1"/>
              <a:t>tabela</a:t>
            </a:r>
            <a:r>
              <a:rPr lang="en-US" dirty="0"/>
              <a:t> </a:t>
            </a:r>
            <a:r>
              <a:rPr lang="en-US" dirty="0" err="1"/>
              <a:t>periódica</a:t>
            </a:r>
            <a:r>
              <a:rPr lang="en-US" dirty="0"/>
              <a:t> a </a:t>
            </a:r>
            <a:r>
              <a:rPr lang="en-US" dirty="0" err="1"/>
              <a:t>seguir</a:t>
            </a:r>
            <a:r>
              <a:rPr lang="en-US" dirty="0"/>
              <a:t> </a:t>
            </a:r>
            <a:r>
              <a:rPr lang="en-US" dirty="0" err="1"/>
              <a:t>identifica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processos</a:t>
            </a:r>
            <a:r>
              <a:rPr lang="en-US" dirty="0"/>
              <a:t> de </a:t>
            </a:r>
            <a:r>
              <a:rPr lang="en-US" dirty="0" err="1"/>
              <a:t>formação</a:t>
            </a:r>
            <a:r>
              <a:rPr lang="en-US" dirty="0"/>
              <a:t> dos </a:t>
            </a:r>
            <a:r>
              <a:rPr lang="en-US" dirty="0" err="1"/>
              <a:t>elementos</a:t>
            </a:r>
            <a:r>
              <a:rPr lang="en-US" dirty="0"/>
              <a:t>.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E0F122-05C4-C95F-6267-AF7CECEF3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2023-08-01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591920-A236-9A21-5F37-07D12D0DA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Semana da Física 2023, UNICAMP 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7AC57D-7D1B-2F19-564E-6D0EA50F6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852DC6-623C-48BC-B85C-14D3E086A77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81154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235B90-CEE7-2068-A2E3-96408A0E3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2023-08-01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4522C7-45E1-E458-50C0-436770FC2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 Semana da Física 2023, UNICAMP 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32C1BD-7209-0109-D0A4-87FCBBB26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52DC6-623C-48BC-B85C-14D3E086A77C}" type="slidenum">
              <a:rPr lang="en-GB" smtClean="0"/>
              <a:t>27</a:t>
            </a:fld>
            <a:endParaRPr lang="en-GB"/>
          </a:p>
        </p:txBody>
      </p:sp>
      <p:pic>
        <p:nvPicPr>
          <p:cNvPr id="8" name="Picture 7" descr="A screen shot of a computer&#10;&#10;Description automatically generated">
            <a:extLst>
              <a:ext uri="{FF2B5EF4-FFF2-40B4-BE49-F238E27FC236}">
                <a16:creationId xmlns:a16="http://schemas.microsoft.com/office/drawing/2014/main" id="{6418529E-21B7-57A0-1C94-4697318A34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28" y="0"/>
            <a:ext cx="979714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32B9C6D-EA80-778D-48EF-9C23D1A23A27}"/>
              </a:ext>
            </a:extLst>
          </p:cNvPr>
          <p:cNvSpPr txBox="1"/>
          <p:nvPr/>
        </p:nvSpPr>
        <p:spPr>
          <a:xfrm>
            <a:off x="152399" y="1099979"/>
            <a:ext cx="1536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rgbClr val="00B050"/>
                </a:solidFill>
              </a:rPr>
              <a:t>Elementos </a:t>
            </a:r>
            <a:r>
              <a:rPr lang="pt-BR" sz="1600" dirty="0" err="1">
                <a:solidFill>
                  <a:srgbClr val="00B050"/>
                </a:solidFill>
              </a:rPr>
              <a:t>primodiais</a:t>
            </a:r>
            <a:r>
              <a:rPr lang="pt-BR" sz="1600" dirty="0">
                <a:solidFill>
                  <a:srgbClr val="00B050"/>
                </a:solidFill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5C0406-17CF-79E5-D3CA-3FD988224F80}"/>
              </a:ext>
            </a:extLst>
          </p:cNvPr>
          <p:cNvSpPr txBox="1"/>
          <p:nvPr/>
        </p:nvSpPr>
        <p:spPr>
          <a:xfrm flipH="1">
            <a:off x="176345" y="1776631"/>
            <a:ext cx="15127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rgbClr val="EE853E"/>
                </a:solidFill>
              </a:rPr>
              <a:t>Colisão de estrelas de </a:t>
            </a:r>
            <a:r>
              <a:rPr lang="pt-BR" sz="1600" dirty="0" err="1">
                <a:solidFill>
                  <a:srgbClr val="EE853E"/>
                </a:solidFill>
              </a:rPr>
              <a:t>neutrons</a:t>
            </a:r>
            <a:endParaRPr lang="pt-BR" sz="1600" dirty="0">
              <a:solidFill>
                <a:srgbClr val="EE853E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07E662-521B-3D48-2414-59CA900C66CB}"/>
              </a:ext>
            </a:extLst>
          </p:cNvPr>
          <p:cNvSpPr txBox="1"/>
          <p:nvPr/>
        </p:nvSpPr>
        <p:spPr>
          <a:xfrm flipH="1">
            <a:off x="176345" y="2730739"/>
            <a:ext cx="1174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Estrelas de  pequena massa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E65130-F17A-2E05-08F9-82B4D51D9701}"/>
              </a:ext>
            </a:extLst>
          </p:cNvPr>
          <p:cNvSpPr txBox="1"/>
          <p:nvPr/>
        </p:nvSpPr>
        <p:spPr>
          <a:xfrm>
            <a:off x="208272" y="3583247"/>
            <a:ext cx="15127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rgbClr val="EAA8EA"/>
                </a:solidFill>
              </a:rPr>
              <a:t>Fissão de raios cósmicos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F65FBF-5C43-7C44-BF21-E15D80D8F007}"/>
              </a:ext>
            </a:extLst>
          </p:cNvPr>
          <p:cNvSpPr txBox="1"/>
          <p:nvPr/>
        </p:nvSpPr>
        <p:spPr>
          <a:xfrm>
            <a:off x="232643" y="4202233"/>
            <a:ext cx="13336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rgbClr val="19B72C"/>
                </a:solidFill>
              </a:rPr>
              <a:t>Explosão de estrelas massivas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6DCE45-2025-6E1B-6687-1451563B13D3}"/>
              </a:ext>
            </a:extLst>
          </p:cNvPr>
          <p:cNvSpPr txBox="1"/>
          <p:nvPr/>
        </p:nvSpPr>
        <p:spPr>
          <a:xfrm flipH="1">
            <a:off x="232665" y="5063532"/>
            <a:ext cx="12347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rgbClr val="66FFFF"/>
                </a:solidFill>
              </a:rPr>
              <a:t>Explosão de anãs brancas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D4711B-A2DE-BE60-80E4-A1C51F9031C2}"/>
              </a:ext>
            </a:extLst>
          </p:cNvPr>
          <p:cNvSpPr txBox="1"/>
          <p:nvPr/>
        </p:nvSpPr>
        <p:spPr>
          <a:xfrm>
            <a:off x="4038600" y="896779"/>
            <a:ext cx="502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(Origem dos elementos no Sistema Solar)</a:t>
            </a:r>
          </a:p>
        </p:txBody>
      </p:sp>
    </p:spTree>
    <p:extLst>
      <p:ext uri="{BB962C8B-B14F-4D97-AF65-F5344CB8AC3E}">
        <p14:creationId xmlns:p14="http://schemas.microsoft.com/office/powerpoint/2010/main" val="19863545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stars in space&#10;&#10;Description automatically generated">
            <a:extLst>
              <a:ext uri="{FF2B5EF4-FFF2-40B4-BE49-F238E27FC236}">
                <a16:creationId xmlns:a16="http://schemas.microsoft.com/office/drawing/2014/main" id="{C1F36445-8E7A-9994-BAFE-DF0E3AF747E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-1"/>
            <a:ext cx="12179808" cy="7580376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6CDB2E93-16D1-DF6F-912E-2EE5156B6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Galaxias</a:t>
            </a:r>
            <a:endParaRPr lang="pt-BR" b="1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461DE90-6B08-3A64-EA05-003877C040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b="1" dirty="0" err="1"/>
              <a:t>Galaxias</a:t>
            </a:r>
            <a:r>
              <a:rPr lang="pt-BR" b="1" dirty="0"/>
              <a:t> são compostas de várias </a:t>
            </a:r>
            <a:r>
              <a:rPr lang="pt-BR" b="1" i="1" dirty="0"/>
              <a:t>populações estelares</a:t>
            </a:r>
            <a:r>
              <a:rPr lang="pt-BR" b="1" i="1" baseline="30000" dirty="0"/>
              <a:t>*</a:t>
            </a:r>
            <a:r>
              <a:rPr lang="pt-BR" b="1" i="1" dirty="0"/>
              <a:t>, </a:t>
            </a:r>
            <a:r>
              <a:rPr lang="pt-BR" b="1" dirty="0"/>
              <a:t> gás, predominantemente hidrogênio neutro (HI) e molecular  (H2), monóxido de carbono (CO), mas também gás ionizado (HII, [OII], O[III], [NII], S[II]) em certas regiões e poeira contendo compostos orgânicos.</a:t>
            </a:r>
          </a:p>
          <a:p>
            <a:r>
              <a:rPr lang="pt-BR" b="1" dirty="0"/>
              <a:t>A contribuição de cada uma destas varia com comprimento de onda.</a:t>
            </a:r>
          </a:p>
          <a:p>
            <a:r>
              <a:rPr lang="pt-BR" b="1" dirty="0"/>
              <a:t>O uso de fotometria em múltiplas bandas e/ou espectroscopia, permitem reconstruir a </a:t>
            </a:r>
            <a:r>
              <a:rPr lang="pt-BR" b="1" i="1" dirty="0"/>
              <a:t>distribuição de energia espectral </a:t>
            </a:r>
            <a:r>
              <a:rPr lang="pt-BR" b="1" dirty="0"/>
              <a:t>das fontes  de onde se pode estimar a composição de populações estelares, a massa e a abundância de metais (</a:t>
            </a:r>
            <a:r>
              <a:rPr lang="pt-BR" b="1" i="1" dirty="0" err="1"/>
              <a:t>metalicidade</a:t>
            </a:r>
            <a:r>
              <a:rPr lang="pt-BR" b="1" dirty="0"/>
              <a:t>).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E53864-2142-4BA7-41D2-13A8C765F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2023-08-01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F6AA14-D6E7-CAE9-3286-138E31D45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/>
              <a:t> Semana da Física 2023, UNICAMP 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F36228-5789-3FCC-5040-9E900C644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52DC6-623C-48BC-B85C-14D3E086A77C}" type="slidenum">
              <a:rPr lang="en-GB" smtClean="0"/>
              <a:t>28</a:t>
            </a:fld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A30D19-52F5-DB59-52E6-9A8335018B07}"/>
              </a:ext>
            </a:extLst>
          </p:cNvPr>
          <p:cNvSpPr txBox="1"/>
          <p:nvPr/>
        </p:nvSpPr>
        <p:spPr>
          <a:xfrm>
            <a:off x="1223747" y="5497450"/>
            <a:ext cx="9148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* Neste caso, o termo “</a:t>
            </a:r>
            <a:r>
              <a:rPr lang="pt-BR" b="1" i="1" dirty="0"/>
              <a:t>População estelar</a:t>
            </a:r>
            <a:r>
              <a:rPr lang="pt-BR" b="1" dirty="0"/>
              <a:t>” se refere à mistura de diferentes tipos espectrais</a:t>
            </a:r>
          </a:p>
        </p:txBody>
      </p:sp>
    </p:spTree>
    <p:extLst>
      <p:ext uri="{BB962C8B-B14F-4D97-AF65-F5344CB8AC3E}">
        <p14:creationId xmlns:p14="http://schemas.microsoft.com/office/powerpoint/2010/main" val="28135407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439AB-53C5-C652-76E5-3ED4324C9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 </a:t>
            </a:r>
            <a:r>
              <a:rPr lang="en-US" dirty="0" err="1">
                <a:solidFill>
                  <a:schemeClr val="bg1"/>
                </a:solidFill>
              </a:rPr>
              <a:t>galáxia</a:t>
            </a:r>
            <a:r>
              <a:rPr lang="en-US" dirty="0">
                <a:solidFill>
                  <a:schemeClr val="bg1"/>
                </a:solidFill>
              </a:rPr>
              <a:t> M31 </a:t>
            </a:r>
            <a:r>
              <a:rPr lang="en-US" dirty="0" err="1">
                <a:solidFill>
                  <a:schemeClr val="bg1"/>
                </a:solidFill>
              </a:rPr>
              <a:t>em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varios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comprimentos</a:t>
            </a:r>
            <a:r>
              <a:rPr lang="en-US" dirty="0">
                <a:solidFill>
                  <a:schemeClr val="bg1"/>
                </a:solidFill>
              </a:rPr>
              <a:t> de </a:t>
            </a:r>
            <a:r>
              <a:rPr lang="en-US" dirty="0" err="1">
                <a:solidFill>
                  <a:schemeClr val="bg1"/>
                </a:solidFill>
              </a:rPr>
              <a:t>onda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8" name="Content Placeholder 7" descr="A collage of different galaxies&#10;&#10;Description automatically generated">
            <a:extLst>
              <a:ext uri="{FF2B5EF4-FFF2-40B4-BE49-F238E27FC236}">
                <a16:creationId xmlns:a16="http://schemas.microsoft.com/office/drawing/2014/main" id="{2AA92247-84F0-2759-0375-651AD07250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537" y="2164195"/>
            <a:ext cx="8924925" cy="3895725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5AEE47-2629-790C-E2C8-092AC587F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2023-08-01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51881D-E1D7-7132-6F5E-48F109684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 Semana da Física 2023, UNICAMP 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8E2885-BAD5-A459-55FA-B29802B0A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52DC6-623C-48BC-B85C-14D3E086A77C}" type="slidenum">
              <a:rPr lang="en-GB" smtClean="0"/>
              <a:t>29</a:t>
            </a:fld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CC4A40-682D-848E-8782-0801B915475C}"/>
              </a:ext>
            </a:extLst>
          </p:cNvPr>
          <p:cNvSpPr txBox="1"/>
          <p:nvPr/>
        </p:nvSpPr>
        <p:spPr>
          <a:xfrm flipH="1">
            <a:off x="4743536" y="1901483"/>
            <a:ext cx="1028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Estrelas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D444A3-DE1B-7020-F866-AC059543DE9F}"/>
              </a:ext>
            </a:extLst>
          </p:cNvPr>
          <p:cNvSpPr txBox="1"/>
          <p:nvPr/>
        </p:nvSpPr>
        <p:spPr>
          <a:xfrm flipH="1">
            <a:off x="3527362" y="1914546"/>
            <a:ext cx="797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Poeira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3C1039-2ABD-77BE-6EEA-5DF4075742D0}"/>
              </a:ext>
            </a:extLst>
          </p:cNvPr>
          <p:cNvSpPr txBox="1"/>
          <p:nvPr/>
        </p:nvSpPr>
        <p:spPr>
          <a:xfrm>
            <a:off x="2067194" y="1936319"/>
            <a:ext cx="1239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Gas, </a:t>
            </a:r>
            <a:r>
              <a:rPr lang="en-US" dirty="0" err="1">
                <a:solidFill>
                  <a:schemeClr val="bg1"/>
                </a:solidFill>
              </a:rPr>
              <a:t>poeira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470019-E743-5164-F984-4AF350310EA3}"/>
              </a:ext>
            </a:extLst>
          </p:cNvPr>
          <p:cNvSpPr txBox="1"/>
          <p:nvPr/>
        </p:nvSpPr>
        <p:spPr>
          <a:xfrm>
            <a:off x="6127679" y="1861459"/>
            <a:ext cx="18287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Estrelas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quentes</a:t>
            </a:r>
            <a:r>
              <a:rPr lang="en-US" dirty="0">
                <a:solidFill>
                  <a:schemeClr val="bg1"/>
                </a:solidFill>
              </a:rPr>
              <a:t>, 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</a:rPr>
              <a:t>Gás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ionizado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B460F1-6042-A877-37E6-F048DD5A18A8}"/>
              </a:ext>
            </a:extLst>
          </p:cNvPr>
          <p:cNvSpPr txBox="1"/>
          <p:nvPr/>
        </p:nvSpPr>
        <p:spPr>
          <a:xfrm>
            <a:off x="7946441" y="1690686"/>
            <a:ext cx="28461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Binárias</a:t>
            </a:r>
            <a:r>
              <a:rPr lang="en-US" dirty="0">
                <a:solidFill>
                  <a:schemeClr val="bg1"/>
                </a:solidFill>
              </a:rPr>
              <a:t> com </a:t>
            </a:r>
            <a:r>
              <a:rPr lang="en-US" dirty="0" err="1">
                <a:solidFill>
                  <a:schemeClr val="bg1"/>
                </a:solidFill>
              </a:rPr>
              <a:t>transferencia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de </a:t>
            </a:r>
            <a:r>
              <a:rPr lang="en-US" dirty="0" err="1">
                <a:solidFill>
                  <a:schemeClr val="bg1"/>
                </a:solidFill>
              </a:rPr>
              <a:t>massa</a:t>
            </a:r>
            <a:r>
              <a:rPr lang="en-US" dirty="0">
                <a:solidFill>
                  <a:schemeClr val="bg1"/>
                </a:solidFill>
              </a:rPr>
              <a:t>; </a:t>
            </a:r>
            <a:r>
              <a:rPr lang="en-US" dirty="0" err="1">
                <a:solidFill>
                  <a:schemeClr val="bg1"/>
                </a:solidFill>
              </a:rPr>
              <a:t>gás</a:t>
            </a:r>
            <a:r>
              <a:rPr lang="en-US" dirty="0">
                <a:solidFill>
                  <a:schemeClr val="bg1"/>
                </a:solidFill>
              </a:rPr>
              <a:t> com alto </a:t>
            </a:r>
            <a:r>
              <a:rPr lang="en-US" dirty="0" err="1">
                <a:solidFill>
                  <a:schemeClr val="bg1"/>
                </a:solidFill>
              </a:rPr>
              <a:t>nivel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de </a:t>
            </a:r>
            <a:r>
              <a:rPr lang="en-US" dirty="0" err="1">
                <a:solidFill>
                  <a:schemeClr val="bg1"/>
                </a:solidFill>
              </a:rPr>
              <a:t>ionização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5569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alaxy in space with stars&#10;&#10;Description automatically generated">
            <a:extLst>
              <a:ext uri="{FF2B5EF4-FFF2-40B4-BE49-F238E27FC236}">
                <a16:creationId xmlns:a16="http://schemas.microsoft.com/office/drawing/2014/main" id="{92830C09-E508-E7D8-2204-748F64B9FBE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4" y="0"/>
            <a:ext cx="12169616" cy="82262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0C0813-1DFC-FF0F-B8F4-C5B600AD4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Motivação</a:t>
            </a:r>
            <a:endParaRPr lang="en-US" b="1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4C5026E-ABF6-BD1C-C5DD-BB7CC0E96A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Como o </a:t>
            </a:r>
            <a:r>
              <a:rPr lang="en-US" b="1" dirty="0" err="1"/>
              <a:t>surgiu</a:t>
            </a:r>
            <a:r>
              <a:rPr lang="en-US" b="1" dirty="0"/>
              <a:t> o </a:t>
            </a:r>
            <a:r>
              <a:rPr lang="en-US" b="1" dirty="0" err="1"/>
              <a:t>universo</a:t>
            </a:r>
            <a:r>
              <a:rPr lang="en-US" b="1" dirty="0"/>
              <a:t>  </a:t>
            </a:r>
            <a:r>
              <a:rPr lang="en-US" b="1" dirty="0" err="1"/>
              <a:t>em</a:t>
            </a:r>
            <a:r>
              <a:rPr lang="en-US" b="1" dirty="0"/>
              <a:t> que </a:t>
            </a:r>
            <a:r>
              <a:rPr lang="en-US" b="1" dirty="0" err="1"/>
              <a:t>vivemos</a:t>
            </a:r>
            <a:r>
              <a:rPr lang="en-US" b="1" dirty="0"/>
              <a:t>?</a:t>
            </a:r>
          </a:p>
          <a:p>
            <a:r>
              <a:rPr lang="en-US" b="1" dirty="0" err="1"/>
              <a:t>Os</a:t>
            </a:r>
            <a:r>
              <a:rPr lang="en-US" b="1" dirty="0"/>
              <a:t> </a:t>
            </a:r>
            <a:r>
              <a:rPr lang="en-US" b="1" dirty="0" err="1"/>
              <a:t>modelos</a:t>
            </a:r>
            <a:r>
              <a:rPr lang="en-US" b="1" dirty="0"/>
              <a:t> </a:t>
            </a:r>
            <a:r>
              <a:rPr lang="en-US" b="1" dirty="0" err="1"/>
              <a:t>cosmológicos</a:t>
            </a:r>
            <a:r>
              <a:rPr lang="en-US" b="1" dirty="0"/>
              <a:t> </a:t>
            </a:r>
            <a:r>
              <a:rPr lang="en-US" b="1" dirty="0" err="1"/>
              <a:t>são</a:t>
            </a:r>
            <a:r>
              <a:rPr lang="en-US" b="1" dirty="0"/>
              <a:t> </a:t>
            </a:r>
            <a:r>
              <a:rPr lang="en-US" b="1" dirty="0" err="1"/>
              <a:t>tão</a:t>
            </a:r>
            <a:r>
              <a:rPr lang="en-US" b="1" dirty="0"/>
              <a:t> </a:t>
            </a:r>
            <a:r>
              <a:rPr lang="en-US" b="1" dirty="0" err="1"/>
              <a:t>diversos</a:t>
            </a:r>
            <a:r>
              <a:rPr lang="en-US" b="1" dirty="0"/>
              <a:t> </a:t>
            </a:r>
            <a:r>
              <a:rPr lang="en-US" b="1" dirty="0" err="1"/>
              <a:t>quanto</a:t>
            </a:r>
            <a:r>
              <a:rPr lang="en-US" b="1" dirty="0"/>
              <a:t> as </a:t>
            </a:r>
            <a:r>
              <a:rPr lang="en-US" b="1" dirty="0" err="1"/>
              <a:t>culturas</a:t>
            </a:r>
            <a:r>
              <a:rPr lang="en-US" b="1" dirty="0"/>
              <a:t> que </a:t>
            </a:r>
            <a:r>
              <a:rPr lang="en-US" b="1" dirty="0" err="1"/>
              <a:t>os</a:t>
            </a:r>
            <a:r>
              <a:rPr lang="en-US" b="1" dirty="0"/>
              <a:t> </a:t>
            </a:r>
            <a:r>
              <a:rPr lang="en-US" b="1" dirty="0" err="1"/>
              <a:t>engendraram</a:t>
            </a:r>
            <a:r>
              <a:rPr lang="en-US" b="1" dirty="0"/>
              <a:t>.</a:t>
            </a:r>
          </a:p>
          <a:p>
            <a:r>
              <a:rPr lang="en-US" b="1" dirty="0"/>
              <a:t>A </a:t>
            </a:r>
            <a:r>
              <a:rPr lang="en-US" b="1" dirty="0" err="1"/>
              <a:t>Cosmologia</a:t>
            </a:r>
            <a:r>
              <a:rPr lang="en-US" b="1" dirty="0"/>
              <a:t> </a:t>
            </a:r>
            <a:r>
              <a:rPr lang="en-US" b="1" dirty="0" err="1"/>
              <a:t>Física</a:t>
            </a:r>
            <a:r>
              <a:rPr lang="en-US" b="1" dirty="0"/>
              <a:t> </a:t>
            </a:r>
            <a:r>
              <a:rPr lang="en-US" b="1" dirty="0" err="1"/>
              <a:t>usa</a:t>
            </a:r>
            <a:r>
              <a:rPr lang="en-US" b="1" dirty="0"/>
              <a:t> </a:t>
            </a:r>
            <a:r>
              <a:rPr lang="en-US" b="1" dirty="0" err="1"/>
              <a:t>modelos</a:t>
            </a:r>
            <a:r>
              <a:rPr lang="en-US" b="1" dirty="0"/>
              <a:t> </a:t>
            </a:r>
            <a:r>
              <a:rPr lang="en-US" b="1" dirty="0" err="1"/>
              <a:t>fisicos-matemáticos</a:t>
            </a:r>
            <a:r>
              <a:rPr lang="en-US" b="1" dirty="0"/>
              <a:t> que para </a:t>
            </a:r>
            <a:r>
              <a:rPr lang="en-US" b="1" dirty="0" err="1"/>
              <a:t>descrever</a:t>
            </a:r>
            <a:r>
              <a:rPr lang="en-US" b="1" dirty="0"/>
              <a:t> as </a:t>
            </a:r>
            <a:r>
              <a:rPr lang="en-US" b="1" dirty="0" err="1"/>
              <a:t>observações</a:t>
            </a:r>
            <a:r>
              <a:rPr lang="en-US" b="1" dirty="0"/>
              <a:t> e </a:t>
            </a:r>
            <a:r>
              <a:rPr lang="en-US" b="1" dirty="0" err="1"/>
              <a:t>fazer</a:t>
            </a:r>
            <a:r>
              <a:rPr lang="en-US" b="1" dirty="0"/>
              <a:t> </a:t>
            </a:r>
            <a:r>
              <a:rPr lang="en-US" b="1" dirty="0" err="1"/>
              <a:t>previsões</a:t>
            </a:r>
            <a:r>
              <a:rPr lang="en-US" b="1" dirty="0"/>
              <a:t> de </a:t>
            </a:r>
            <a:r>
              <a:rPr lang="en-US" b="1" dirty="0" err="1"/>
              <a:t>resultados</a:t>
            </a:r>
            <a:r>
              <a:rPr lang="en-US" b="1" dirty="0"/>
              <a:t>.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E0F122-05C4-C95F-6267-AF7CECEF3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2023-08-01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591920-A236-9A21-5F37-07D12D0DA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Semana da Física 2023, UNICAMP 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7AC57D-7D1B-2F19-564E-6D0EA50F6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852DC6-623C-48BC-B85C-14D3E086A77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45094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952ED-58A9-8F43-8D52-A37F0DB9F8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Exemplos</a:t>
            </a:r>
            <a:r>
              <a:rPr lang="en-US" dirty="0"/>
              <a:t> de </a:t>
            </a:r>
            <a:r>
              <a:rPr lang="en-US" dirty="0" err="1"/>
              <a:t>espectros</a:t>
            </a:r>
            <a:r>
              <a:rPr lang="en-US" dirty="0"/>
              <a:t> de galaxias</a:t>
            </a:r>
            <a:br>
              <a:rPr lang="en-US" dirty="0"/>
            </a:br>
            <a:r>
              <a:rPr lang="en-US" sz="2800" dirty="0"/>
              <a:t>(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comprimentos</a:t>
            </a:r>
            <a:r>
              <a:rPr lang="en-US" sz="2800" dirty="0"/>
              <a:t> de </a:t>
            </a:r>
            <a:r>
              <a:rPr lang="en-US" sz="2800" dirty="0" err="1"/>
              <a:t>onda</a:t>
            </a:r>
            <a:r>
              <a:rPr lang="en-US" sz="2800" dirty="0"/>
              <a:t> no </a:t>
            </a:r>
            <a:r>
              <a:rPr lang="en-US" sz="2800" dirty="0" err="1"/>
              <a:t>repouso</a:t>
            </a:r>
            <a:r>
              <a:rPr lang="en-US" sz="2800" dirty="0"/>
              <a:t>)</a:t>
            </a:r>
            <a:endParaRPr lang="pt-BR" sz="2800" dirty="0"/>
          </a:p>
        </p:txBody>
      </p:sp>
      <p:pic>
        <p:nvPicPr>
          <p:cNvPr id="9" name="Content Placeholder 8" descr="A graph of a graph&#10;&#10;Description automatically generated">
            <a:extLst>
              <a:ext uri="{FF2B5EF4-FFF2-40B4-BE49-F238E27FC236}">
                <a16:creationId xmlns:a16="http://schemas.microsoft.com/office/drawing/2014/main" id="{5FE1D07E-7BA5-0012-10E6-CDF847F8A19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28654"/>
            <a:ext cx="5181600" cy="4145280"/>
          </a:xfrm>
        </p:spPr>
      </p:pic>
      <p:pic>
        <p:nvPicPr>
          <p:cNvPr id="11" name="Content Placeholder 10" descr="A graph of a graph&#10;&#10;Description automatically generated">
            <a:extLst>
              <a:ext uri="{FF2B5EF4-FFF2-40B4-BE49-F238E27FC236}">
                <a16:creationId xmlns:a16="http://schemas.microsoft.com/office/drawing/2014/main" id="{88EA4B0C-0FA5-ADA6-BF53-DBD0CBA36F0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769" y="1973104"/>
            <a:ext cx="5181600" cy="4145280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0BD481-8854-8138-B3E5-E8EAF7F81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2023-08-01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E4470B-8D93-1DDA-204E-EBCA5942A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 Semana da Física 2023, UNICAMP 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E0BF27-3CF2-4018-642E-1115F5395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52DC6-623C-48BC-B85C-14D3E086A77C}" type="slidenum">
              <a:rPr lang="en-GB" smtClean="0"/>
              <a:t>30</a:t>
            </a:fld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A588AF8-BBD6-35FC-F263-11031A543824}"/>
              </a:ext>
            </a:extLst>
          </p:cNvPr>
          <p:cNvSpPr/>
          <p:nvPr/>
        </p:nvSpPr>
        <p:spPr>
          <a:xfrm>
            <a:off x="4086225" y="5406479"/>
            <a:ext cx="457200" cy="5651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A96EAC-093F-FEB6-957A-A6135CCE7C5E}"/>
              </a:ext>
            </a:extLst>
          </p:cNvPr>
          <p:cNvSpPr txBox="1"/>
          <p:nvPr/>
        </p:nvSpPr>
        <p:spPr>
          <a:xfrm>
            <a:off x="4185978" y="5510208"/>
            <a:ext cx="433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Å</a:t>
            </a:r>
            <a:endParaRPr lang="pt-BR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A3706BB-3E37-8698-F779-2609A5A23DD7}"/>
              </a:ext>
            </a:extLst>
          </p:cNvPr>
          <p:cNvSpPr/>
          <p:nvPr/>
        </p:nvSpPr>
        <p:spPr>
          <a:xfrm>
            <a:off x="9363075" y="5560496"/>
            <a:ext cx="48577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Å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1F2443D-E7DD-C868-ED31-2528E45D2CF4}"/>
              </a:ext>
            </a:extLst>
          </p:cNvPr>
          <p:cNvSpPr txBox="1"/>
          <p:nvPr/>
        </p:nvSpPr>
        <p:spPr>
          <a:xfrm>
            <a:off x="2069120" y="2280494"/>
            <a:ext cx="3520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Baixa</a:t>
            </a:r>
            <a:r>
              <a:rPr lang="en-US" dirty="0"/>
              <a:t> </a:t>
            </a:r>
            <a:r>
              <a:rPr lang="en-US" dirty="0" err="1"/>
              <a:t>atividade</a:t>
            </a:r>
            <a:r>
              <a:rPr lang="en-US" dirty="0"/>
              <a:t> de forma</a:t>
            </a:r>
            <a:r>
              <a:rPr lang="pt-BR" dirty="0" err="1"/>
              <a:t>ção</a:t>
            </a:r>
            <a:r>
              <a:rPr lang="en-US" dirty="0"/>
              <a:t> </a:t>
            </a:r>
            <a:r>
              <a:rPr lang="en-US" dirty="0" err="1"/>
              <a:t>estelar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8227111-8282-A8BD-32FB-5926D7EA3563}"/>
              </a:ext>
            </a:extLst>
          </p:cNvPr>
          <p:cNvSpPr txBox="1"/>
          <p:nvPr/>
        </p:nvSpPr>
        <p:spPr>
          <a:xfrm>
            <a:off x="7865017" y="2296344"/>
            <a:ext cx="2304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Forma</a:t>
            </a:r>
            <a:r>
              <a:rPr lang="pt-BR" dirty="0" err="1"/>
              <a:t>ção</a:t>
            </a:r>
            <a:r>
              <a:rPr lang="en-US" dirty="0"/>
              <a:t> </a:t>
            </a:r>
            <a:r>
              <a:rPr lang="en-US" dirty="0" err="1"/>
              <a:t>estelar</a:t>
            </a:r>
            <a:r>
              <a:rPr lang="en-US" dirty="0"/>
              <a:t> </a:t>
            </a:r>
            <a:r>
              <a:rPr lang="en-US" dirty="0" err="1"/>
              <a:t>ativa</a:t>
            </a:r>
            <a:endParaRPr lang="pt-BR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8EEFE71-E127-7A68-DC44-1EB1F174D054}"/>
              </a:ext>
            </a:extLst>
          </p:cNvPr>
          <p:cNvSpPr txBox="1"/>
          <p:nvPr/>
        </p:nvSpPr>
        <p:spPr>
          <a:xfrm>
            <a:off x="7208517" y="2954214"/>
            <a:ext cx="11285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Inclina</a:t>
            </a:r>
            <a:r>
              <a:rPr lang="pt-BR" dirty="0" err="1"/>
              <a:t>ção</a:t>
            </a:r>
            <a:endParaRPr lang="en-US" dirty="0"/>
          </a:p>
          <a:p>
            <a:pPr algn="ctr"/>
            <a:r>
              <a:rPr lang="en-US" dirty="0"/>
              <a:t>UV</a:t>
            </a:r>
          </a:p>
          <a:p>
            <a:pPr algn="ctr"/>
            <a:r>
              <a:rPr lang="en-US" dirty="0"/>
              <a:t>(</a:t>
            </a:r>
            <a:r>
              <a:rPr lang="en-US" dirty="0" err="1"/>
              <a:t>estrelas</a:t>
            </a:r>
            <a:r>
              <a:rPr lang="en-US" dirty="0"/>
              <a:t> </a:t>
            </a:r>
          </a:p>
          <a:p>
            <a:pPr algn="ctr"/>
            <a:r>
              <a:rPr lang="en-US" dirty="0" err="1"/>
              <a:t>quentes</a:t>
            </a:r>
            <a:r>
              <a:rPr lang="en-US" dirty="0"/>
              <a:t>)</a:t>
            </a:r>
            <a:endParaRPr lang="pt-BR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668049E-8D29-D188-331B-BC7BF767CFD8}"/>
              </a:ext>
            </a:extLst>
          </p:cNvPr>
          <p:cNvSpPr txBox="1"/>
          <p:nvPr/>
        </p:nvSpPr>
        <p:spPr>
          <a:xfrm>
            <a:off x="9605962" y="3277379"/>
            <a:ext cx="10695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Linhas</a:t>
            </a:r>
            <a:r>
              <a:rPr lang="en-US" dirty="0"/>
              <a:t> de</a:t>
            </a:r>
          </a:p>
          <a:p>
            <a:r>
              <a:rPr lang="en-US" dirty="0" err="1"/>
              <a:t>emissão</a:t>
            </a:r>
            <a:endParaRPr lang="pt-BR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EC4FC29-AD34-5332-B761-360A47BF7777}"/>
              </a:ext>
            </a:extLst>
          </p:cNvPr>
          <p:cNvSpPr txBox="1"/>
          <p:nvPr/>
        </p:nvSpPr>
        <p:spPr>
          <a:xfrm>
            <a:off x="1864113" y="3587259"/>
            <a:ext cx="13490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Decremento</a:t>
            </a:r>
            <a:endParaRPr lang="en-US" dirty="0"/>
          </a:p>
          <a:p>
            <a:r>
              <a:rPr lang="en-US" dirty="0"/>
              <a:t>de Balmer</a:t>
            </a:r>
            <a:endParaRPr lang="pt-BR" dirty="0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02F4902-A60A-8CC2-6867-692D81C8E8BE}"/>
              </a:ext>
            </a:extLst>
          </p:cNvPr>
          <p:cNvCxnSpPr/>
          <p:nvPr/>
        </p:nvCxnSpPr>
        <p:spPr>
          <a:xfrm>
            <a:off x="2209800" y="4332849"/>
            <a:ext cx="0" cy="6049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E59AB25-C151-B630-11FB-9B608BFD4261}"/>
              </a:ext>
            </a:extLst>
          </p:cNvPr>
          <p:cNvCxnSpPr/>
          <p:nvPr/>
        </p:nvCxnSpPr>
        <p:spPr>
          <a:xfrm>
            <a:off x="7858123" y="4233590"/>
            <a:ext cx="6894" cy="4017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D53674A-5C87-2093-F198-2C3E5ADD0942}"/>
              </a:ext>
            </a:extLst>
          </p:cNvPr>
          <p:cNvCxnSpPr/>
          <p:nvPr/>
        </p:nvCxnSpPr>
        <p:spPr>
          <a:xfrm flipH="1">
            <a:off x="9605962" y="4070449"/>
            <a:ext cx="242888" cy="3639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B632F39-375E-6BC2-DE20-A39FD1363535}"/>
              </a:ext>
            </a:extLst>
          </p:cNvPr>
          <p:cNvCxnSpPr/>
          <p:nvPr/>
        </p:nvCxnSpPr>
        <p:spPr>
          <a:xfrm flipH="1">
            <a:off x="9017127" y="3727938"/>
            <a:ext cx="250698" cy="1645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08371C5-EA1B-5E32-32CD-59632CD100EA}"/>
              </a:ext>
            </a:extLst>
          </p:cNvPr>
          <p:cNvCxnSpPr/>
          <p:nvPr/>
        </p:nvCxnSpPr>
        <p:spPr>
          <a:xfrm flipH="1">
            <a:off x="8610600" y="3520495"/>
            <a:ext cx="531876" cy="2074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0BB01DA2-129A-5D31-8820-9C392882B00A}"/>
              </a:ext>
            </a:extLst>
          </p:cNvPr>
          <p:cNvSpPr txBox="1"/>
          <p:nvPr/>
        </p:nvSpPr>
        <p:spPr>
          <a:xfrm>
            <a:off x="3829121" y="4635304"/>
            <a:ext cx="1734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Continuo </a:t>
            </a:r>
            <a:r>
              <a:rPr lang="en-US" i="1" dirty="0" err="1"/>
              <a:t>estelar</a:t>
            </a:r>
            <a:endParaRPr lang="pt-BR" i="1" dirty="0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AA26C9E5-869B-26DD-3102-AAD4EE9670DA}"/>
              </a:ext>
            </a:extLst>
          </p:cNvPr>
          <p:cNvCxnSpPr/>
          <p:nvPr/>
        </p:nvCxnSpPr>
        <p:spPr>
          <a:xfrm flipV="1">
            <a:off x="4480933" y="3810216"/>
            <a:ext cx="0" cy="8250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F6F64DB8-BD5C-B700-F14E-4C5A90D93988}"/>
              </a:ext>
            </a:extLst>
          </p:cNvPr>
          <p:cNvCxnSpPr/>
          <p:nvPr/>
        </p:nvCxnSpPr>
        <p:spPr>
          <a:xfrm flipH="1" flipV="1">
            <a:off x="3644170" y="3810216"/>
            <a:ext cx="339082" cy="6242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72F9EEF-9C3B-51D5-0EE7-BF97048BF63C}"/>
              </a:ext>
            </a:extLst>
          </p:cNvPr>
          <p:cNvSpPr txBox="1"/>
          <p:nvPr/>
        </p:nvSpPr>
        <p:spPr>
          <a:xfrm>
            <a:off x="9945819" y="4434447"/>
            <a:ext cx="10695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i="1" dirty="0"/>
              <a:t>Continuo estelar</a:t>
            </a:r>
          </a:p>
        </p:txBody>
      </p:sp>
    </p:spTree>
    <p:extLst>
      <p:ext uri="{BB962C8B-B14F-4D97-AF65-F5344CB8AC3E}">
        <p14:creationId xmlns:p14="http://schemas.microsoft.com/office/powerpoint/2010/main" val="34774003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FC3A85-5360-AE61-4459-2DBE758E3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2023-08-01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32C14B-9AFD-B0AC-5B1E-3D2B04090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 Semana da Física 2023, UNICAMP 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382939-E798-A995-9AB4-49EAB727A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52DC6-623C-48BC-B85C-14D3E086A77C}" type="slidenum">
              <a:rPr lang="en-GB" smtClean="0"/>
              <a:t>31</a:t>
            </a:fld>
            <a:endParaRPr lang="en-GB"/>
          </a:p>
        </p:txBody>
      </p:sp>
      <p:pic>
        <p:nvPicPr>
          <p:cNvPr id="9" name="Picture 8" descr="A graph and a diagram&#10;&#10;Description automatically generated">
            <a:extLst>
              <a:ext uri="{FF2B5EF4-FFF2-40B4-BE49-F238E27FC236}">
                <a16:creationId xmlns:a16="http://schemas.microsoft.com/office/drawing/2014/main" id="{25FCE08D-4E8E-B808-4A20-25FF313AAF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938" y="3714198"/>
            <a:ext cx="7128662" cy="2176272"/>
          </a:xfrm>
          <a:prstGeom prst="rect">
            <a:avLst/>
          </a:prstGeom>
        </p:spPr>
      </p:pic>
      <p:pic>
        <p:nvPicPr>
          <p:cNvPr id="11" name="Picture 10" descr="A graph and a diagram&#10;&#10;Description automatically generated">
            <a:extLst>
              <a:ext uri="{FF2B5EF4-FFF2-40B4-BE49-F238E27FC236}">
                <a16:creationId xmlns:a16="http://schemas.microsoft.com/office/drawing/2014/main" id="{700F9595-880F-2A9C-7C37-57D18F47A3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938" y="1274674"/>
            <a:ext cx="7128662" cy="21543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2C3F3E2-A0E4-F79C-410F-68F02F438EA7}"/>
              </a:ext>
            </a:extLst>
          </p:cNvPr>
          <p:cNvSpPr txBox="1"/>
          <p:nvPr/>
        </p:nvSpPr>
        <p:spPr>
          <a:xfrm>
            <a:off x="3397155" y="6175668"/>
            <a:ext cx="22393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hlinkClick r:id="rId4"/>
              </a:rPr>
              <a:t>Brown+ 2014</a:t>
            </a:r>
            <a:endParaRPr lang="pt-BR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016F07-49C4-F0A6-8022-DFAB7BACAFBC}"/>
              </a:ext>
            </a:extLst>
          </p:cNvPr>
          <p:cNvSpPr txBox="1"/>
          <p:nvPr/>
        </p:nvSpPr>
        <p:spPr>
          <a:xfrm>
            <a:off x="1306782" y="381474"/>
            <a:ext cx="80282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Espectros cobrindo do UV até </a:t>
            </a:r>
            <a:r>
              <a:rPr lang="pt-BR" sz="2800" dirty="0" err="1"/>
              <a:t>infra-vermelho</a:t>
            </a:r>
            <a:r>
              <a:rPr lang="pt-BR" sz="2800" dirty="0"/>
              <a:t> médio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57978D-6AE6-072A-4A55-00A558509922}"/>
              </a:ext>
            </a:extLst>
          </p:cNvPr>
          <p:cNvSpPr txBox="1"/>
          <p:nvPr/>
        </p:nvSpPr>
        <p:spPr>
          <a:xfrm>
            <a:off x="9026857" y="2124780"/>
            <a:ext cx="2940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Galáxia sem formação estelar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45CC19E-D39A-8AEF-827B-A8463CB43E16}"/>
              </a:ext>
            </a:extLst>
          </p:cNvPr>
          <p:cNvSpPr txBox="1"/>
          <p:nvPr/>
        </p:nvSpPr>
        <p:spPr>
          <a:xfrm>
            <a:off x="8835373" y="4351018"/>
            <a:ext cx="620973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Galáxia com formação de estrelas</a:t>
            </a:r>
          </a:p>
          <a:p>
            <a:r>
              <a:rPr lang="pt-BR" dirty="0"/>
              <a:t>que causa  emissão significativa </a:t>
            </a:r>
          </a:p>
          <a:p>
            <a:r>
              <a:rPr lang="pt-BR" dirty="0"/>
              <a:t>no </a:t>
            </a:r>
            <a:r>
              <a:rPr lang="pt-BR" dirty="0" err="1"/>
              <a:t>infra-vermelho</a:t>
            </a:r>
            <a:r>
              <a:rPr lang="pt-BR" dirty="0"/>
              <a:t> médio </a:t>
            </a:r>
          </a:p>
        </p:txBody>
      </p:sp>
    </p:spTree>
    <p:extLst>
      <p:ext uri="{BB962C8B-B14F-4D97-AF65-F5344CB8AC3E}">
        <p14:creationId xmlns:p14="http://schemas.microsoft.com/office/powerpoint/2010/main" val="28227874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C805E6-6291-1EBB-B0B8-5332556F4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2023-08-01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1F2FDE-9A5A-107C-6711-6CDFD4168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 Semana da Física 2023, UNICAMP 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44CFF6-4919-95A9-3F90-0C8D0D089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52DC6-623C-48BC-B85C-14D3E086A77C}" type="slidenum">
              <a:rPr lang="en-GB" smtClean="0"/>
              <a:t>32</a:t>
            </a:fld>
            <a:endParaRPr lang="en-GB"/>
          </a:p>
        </p:txBody>
      </p:sp>
      <p:pic>
        <p:nvPicPr>
          <p:cNvPr id="14" name="Picture 13" descr="A close up of a screen&#10;&#10;Description automatically generated">
            <a:extLst>
              <a:ext uri="{FF2B5EF4-FFF2-40B4-BE49-F238E27FC236}">
                <a16:creationId xmlns:a16="http://schemas.microsoft.com/office/drawing/2014/main" id="{D0676493-5B0C-87EB-AF92-C6762A0468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95" y="1492301"/>
            <a:ext cx="11284610" cy="387339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B61F488-7409-CC18-CF4F-5AC77AB56D73}"/>
              </a:ext>
            </a:extLst>
          </p:cNvPr>
          <p:cNvSpPr txBox="1"/>
          <p:nvPr/>
        </p:nvSpPr>
        <p:spPr>
          <a:xfrm>
            <a:off x="6050281" y="673768"/>
            <a:ext cx="45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  <a:p>
            <a:endParaRPr lang="pt-BR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B2CB60-24C2-82B6-15BE-34AC68A36CE8}"/>
              </a:ext>
            </a:extLst>
          </p:cNvPr>
          <p:cNvSpPr txBox="1"/>
          <p:nvPr/>
        </p:nvSpPr>
        <p:spPr>
          <a:xfrm>
            <a:off x="4038600" y="501566"/>
            <a:ext cx="48368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>
                <a:solidFill>
                  <a:schemeClr val="bg1"/>
                </a:solidFill>
              </a:rPr>
              <a:t>História do Universo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1682FB4-146E-5FC5-1AC6-7A0954D696E0}"/>
              </a:ext>
            </a:extLst>
          </p:cNvPr>
          <p:cNvSpPr txBox="1"/>
          <p:nvPr/>
        </p:nvSpPr>
        <p:spPr>
          <a:xfrm>
            <a:off x="990600" y="5867400"/>
            <a:ext cx="5021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Fonte: National Astronomical Observatory of Japan</a:t>
            </a:r>
          </a:p>
        </p:txBody>
      </p:sp>
    </p:spTree>
    <p:extLst>
      <p:ext uri="{BB962C8B-B14F-4D97-AF65-F5344CB8AC3E}">
        <p14:creationId xmlns:p14="http://schemas.microsoft.com/office/powerpoint/2010/main" val="38259461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340168D-5660-5D1D-8E41-923DCD021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A668B33-0BA9-903C-C51E-47926975FC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Por ser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linha</a:t>
            </a:r>
            <a:r>
              <a:rPr lang="en-US" dirty="0"/>
              <a:t>  </a:t>
            </a:r>
            <a:r>
              <a:rPr lang="en-US" dirty="0" err="1"/>
              <a:t>ressonante</a:t>
            </a:r>
            <a:r>
              <a:rPr lang="en-US" dirty="0"/>
              <a:t> (i.e.,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transição</a:t>
            </a:r>
            <a:r>
              <a:rPr lang="en-US" dirty="0"/>
              <a:t> </a:t>
            </a:r>
            <a:r>
              <a:rPr lang="en-US" dirty="0" err="1"/>
              <a:t>evolvendo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dois</a:t>
            </a:r>
            <a:r>
              <a:rPr lang="en-US" dirty="0"/>
              <a:t> </a:t>
            </a:r>
            <a:r>
              <a:rPr lang="en-US" dirty="0" err="1"/>
              <a:t>níveis</a:t>
            </a:r>
            <a:r>
              <a:rPr lang="en-US" dirty="0"/>
              <a:t>  de </a:t>
            </a:r>
            <a:r>
              <a:rPr lang="en-US" dirty="0" err="1"/>
              <a:t>energia</a:t>
            </a:r>
            <a:r>
              <a:rPr lang="en-US" dirty="0"/>
              <a:t> </a:t>
            </a:r>
            <a:r>
              <a:rPr lang="en-US" dirty="0" err="1"/>
              <a:t>mais</a:t>
            </a:r>
            <a:r>
              <a:rPr lang="en-US" dirty="0"/>
              <a:t> </a:t>
            </a:r>
            <a:r>
              <a:rPr lang="en-US" dirty="0" err="1"/>
              <a:t>baixos</a:t>
            </a:r>
            <a:r>
              <a:rPr lang="en-US" dirty="0"/>
              <a:t> de um </a:t>
            </a:r>
            <a:r>
              <a:rPr lang="en-US" dirty="0" err="1"/>
              <a:t>átomo</a:t>
            </a:r>
            <a:r>
              <a:rPr lang="en-US" dirty="0"/>
              <a:t>),  Lyman-</a:t>
            </a:r>
            <a:r>
              <a:rPr lang="el-GR" dirty="0"/>
              <a:t>α</a:t>
            </a:r>
            <a:r>
              <a:rPr lang="en-US" dirty="0"/>
              <a:t> é </a:t>
            </a:r>
            <a:r>
              <a:rPr lang="en-US" dirty="0" err="1"/>
              <a:t>facilmente</a:t>
            </a:r>
            <a:r>
              <a:rPr lang="en-US" dirty="0"/>
              <a:t>  </a:t>
            </a:r>
            <a:r>
              <a:rPr lang="en-US" dirty="0" err="1"/>
              <a:t>espalhada</a:t>
            </a:r>
            <a:r>
              <a:rPr lang="en-US" dirty="0"/>
              <a:t> </a:t>
            </a:r>
            <a:r>
              <a:rPr lang="en-US" dirty="0" err="1"/>
              <a:t>quando</a:t>
            </a:r>
            <a:r>
              <a:rPr lang="en-US" dirty="0"/>
              <a:t> o </a:t>
            </a:r>
            <a:r>
              <a:rPr lang="en-US" dirty="0" err="1"/>
              <a:t>meio</a:t>
            </a:r>
            <a:r>
              <a:rPr lang="en-US" dirty="0"/>
              <a:t> é </a:t>
            </a:r>
            <a:r>
              <a:rPr lang="en-US" dirty="0" err="1"/>
              <a:t>rico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hidrogenio</a:t>
            </a:r>
            <a:r>
              <a:rPr lang="en-US" dirty="0"/>
              <a:t> </a:t>
            </a:r>
            <a:r>
              <a:rPr lang="en-US" dirty="0" err="1"/>
              <a:t>neutro</a:t>
            </a:r>
            <a:r>
              <a:rPr lang="en-US" dirty="0"/>
              <a:t>.</a:t>
            </a:r>
          </a:p>
          <a:p>
            <a:r>
              <a:rPr lang="en-US" dirty="0" err="1"/>
              <a:t>Devido</a:t>
            </a:r>
            <a:r>
              <a:rPr lang="en-US" dirty="0"/>
              <a:t> a </a:t>
            </a:r>
            <a:r>
              <a:rPr lang="en-US" dirty="0" err="1"/>
              <a:t>isso</a:t>
            </a:r>
            <a:r>
              <a:rPr lang="en-US" dirty="0"/>
              <a:t>, as </a:t>
            </a:r>
            <a:r>
              <a:rPr lang="en-US" dirty="0" err="1"/>
              <a:t>medidas</a:t>
            </a:r>
            <a:r>
              <a:rPr lang="en-US" dirty="0"/>
              <a:t> de Lyman-</a:t>
            </a:r>
            <a:r>
              <a:rPr lang="el-GR" dirty="0"/>
              <a:t>α</a:t>
            </a:r>
            <a:r>
              <a:rPr lang="en-US" dirty="0"/>
              <a:t>  </a:t>
            </a:r>
            <a:r>
              <a:rPr lang="en-US" dirty="0" err="1"/>
              <a:t>não</a:t>
            </a:r>
            <a:r>
              <a:rPr lang="en-US" dirty="0"/>
              <a:t> </a:t>
            </a:r>
            <a:r>
              <a:rPr lang="en-US" dirty="0" err="1"/>
              <a:t>correspondem</a:t>
            </a:r>
            <a:r>
              <a:rPr lang="en-US" dirty="0"/>
              <a:t>  </a:t>
            </a:r>
            <a:r>
              <a:rPr lang="en-US" dirty="0" err="1"/>
              <a:t>ao</a:t>
            </a:r>
            <a:r>
              <a:rPr lang="en-US" dirty="0"/>
              <a:t> total de </a:t>
            </a:r>
            <a:r>
              <a:rPr lang="en-US" dirty="0" err="1"/>
              <a:t>fótons</a:t>
            </a:r>
            <a:r>
              <a:rPr lang="en-US" dirty="0"/>
              <a:t> </a:t>
            </a:r>
            <a:r>
              <a:rPr lang="en-US" dirty="0" err="1"/>
              <a:t>gerados</a:t>
            </a:r>
            <a:r>
              <a:rPr lang="en-US" dirty="0"/>
              <a:t> </a:t>
            </a:r>
            <a:r>
              <a:rPr lang="en-US" dirty="0" err="1"/>
              <a:t>pelas</a:t>
            </a:r>
            <a:r>
              <a:rPr lang="en-US" dirty="0"/>
              <a:t> </a:t>
            </a:r>
            <a:r>
              <a:rPr lang="en-US" dirty="0" err="1"/>
              <a:t>estrelas</a:t>
            </a:r>
            <a:r>
              <a:rPr lang="en-US" dirty="0"/>
              <a:t>, mas </a:t>
            </a:r>
            <a:r>
              <a:rPr lang="en-US" dirty="0" err="1"/>
              <a:t>ao</a:t>
            </a:r>
            <a:r>
              <a:rPr lang="en-US" dirty="0"/>
              <a:t> </a:t>
            </a:r>
            <a:r>
              <a:rPr lang="en-US" dirty="0" err="1"/>
              <a:t>número</a:t>
            </a:r>
            <a:r>
              <a:rPr lang="en-US" dirty="0"/>
              <a:t> de </a:t>
            </a:r>
            <a:r>
              <a:rPr lang="pt-BR" dirty="0" err="1"/>
              <a:t>fotóns</a:t>
            </a:r>
            <a:r>
              <a:rPr lang="en-US" dirty="0"/>
              <a:t> que </a:t>
            </a:r>
            <a:r>
              <a:rPr lang="en-US" dirty="0" err="1"/>
              <a:t>conseguem</a:t>
            </a:r>
            <a:r>
              <a:rPr lang="en-US" dirty="0"/>
              <a:t>  ser </a:t>
            </a:r>
            <a:r>
              <a:rPr lang="en-US" dirty="0" err="1"/>
              <a:t>emitidos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direção</a:t>
            </a:r>
            <a:r>
              <a:rPr lang="en-US" dirty="0"/>
              <a:t>  de </a:t>
            </a:r>
            <a:r>
              <a:rPr lang="en-US" dirty="0" err="1"/>
              <a:t>observação</a:t>
            </a:r>
            <a:r>
              <a:rPr lang="en-US" dirty="0"/>
              <a:t> (</a:t>
            </a:r>
            <a:r>
              <a:rPr lang="en-US" dirty="0" err="1"/>
              <a:t>fração</a:t>
            </a:r>
            <a:r>
              <a:rPr lang="en-US" dirty="0"/>
              <a:t> de escape).</a:t>
            </a:r>
          </a:p>
          <a:p>
            <a:r>
              <a:rPr lang="en-US" dirty="0"/>
              <a:t>A </a:t>
            </a:r>
            <a:r>
              <a:rPr lang="en-US" dirty="0" err="1"/>
              <a:t>origem</a:t>
            </a:r>
            <a:r>
              <a:rPr lang="en-US" dirty="0"/>
              <a:t> dos </a:t>
            </a:r>
            <a:r>
              <a:rPr lang="en-US" dirty="0" err="1"/>
              <a:t>fótons</a:t>
            </a:r>
            <a:r>
              <a:rPr lang="en-US" dirty="0"/>
              <a:t> que </a:t>
            </a:r>
            <a:r>
              <a:rPr lang="en-US" dirty="0" err="1"/>
              <a:t>reionizaram</a:t>
            </a:r>
            <a:r>
              <a:rPr lang="en-US" dirty="0"/>
              <a:t> of </a:t>
            </a:r>
            <a:r>
              <a:rPr lang="en-US" dirty="0" err="1"/>
              <a:t>universo</a:t>
            </a:r>
            <a:r>
              <a:rPr lang="en-US" dirty="0"/>
              <a:t> </a:t>
            </a:r>
            <a:r>
              <a:rPr lang="en-US" dirty="0" err="1"/>
              <a:t>tem</a:t>
            </a:r>
            <a:r>
              <a:rPr lang="en-US" dirty="0"/>
              <a:t> </a:t>
            </a:r>
            <a:r>
              <a:rPr lang="en-US" dirty="0" err="1"/>
              <a:t>sido</a:t>
            </a:r>
            <a:r>
              <a:rPr lang="en-US" dirty="0"/>
              <a:t> </a:t>
            </a:r>
            <a:r>
              <a:rPr lang="en-US" dirty="0" err="1"/>
              <a:t>extensamente</a:t>
            </a:r>
            <a:r>
              <a:rPr lang="en-US" dirty="0"/>
              <a:t> </a:t>
            </a:r>
            <a:r>
              <a:rPr lang="en-US" dirty="0" err="1"/>
              <a:t>discutida</a:t>
            </a:r>
            <a:r>
              <a:rPr lang="en-US" dirty="0"/>
              <a:t> (</a:t>
            </a:r>
            <a:r>
              <a:rPr lang="en-US" dirty="0" err="1"/>
              <a:t>estrelas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núcleos</a:t>
            </a:r>
            <a:r>
              <a:rPr lang="en-US" dirty="0"/>
              <a:t> </a:t>
            </a:r>
            <a:r>
              <a:rPr lang="en-US" dirty="0" err="1"/>
              <a:t>ativos</a:t>
            </a:r>
            <a:r>
              <a:rPr lang="en-US" dirty="0"/>
              <a:t> de </a:t>
            </a:r>
            <a:r>
              <a:rPr lang="en-US" dirty="0" err="1"/>
              <a:t>galáxias</a:t>
            </a:r>
            <a:r>
              <a:rPr lang="en-US" dirty="0"/>
              <a:t>).</a:t>
            </a:r>
          </a:p>
          <a:p>
            <a:endParaRPr lang="pt-BR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619EA7-CCCC-0EA1-A12B-50DED959C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2023-08-01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9ED952-D6FF-2257-652F-CDEE530ED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 Semana da Física 2023, UNICAMP 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65C498-58BE-2D35-2787-3E8CFC2AE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52DC6-623C-48BC-B85C-14D3E086A77C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34241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10D142A-9681-BB38-C08F-9A19CC2E4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Era de </a:t>
            </a:r>
            <a:r>
              <a:rPr lang="en-US" dirty="0" err="1"/>
              <a:t>Reionização</a:t>
            </a:r>
            <a:endParaRPr lang="pt-BR" dirty="0"/>
          </a:p>
        </p:txBody>
      </p:sp>
      <p:pic>
        <p:nvPicPr>
          <p:cNvPr id="13" name="Content Placeholder 12" descr="A graph of a graph showing different types of fractions&#10;&#10;Description automatically generated">
            <a:extLst>
              <a:ext uri="{FF2B5EF4-FFF2-40B4-BE49-F238E27FC236}">
                <a16:creationId xmlns:a16="http://schemas.microsoft.com/office/drawing/2014/main" id="{D62B87A3-2E54-5F7C-75E7-132EE9507B1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296" y="2259552"/>
            <a:ext cx="4505706" cy="4096798"/>
          </a:xfrm>
        </p:spPr>
      </p:pic>
      <p:pic>
        <p:nvPicPr>
          <p:cNvPr id="15" name="Content Placeholder 14" descr="A graph with lines and text&#10;&#10;Description automatically generated">
            <a:extLst>
              <a:ext uri="{FF2B5EF4-FFF2-40B4-BE49-F238E27FC236}">
                <a16:creationId xmlns:a16="http://schemas.microsoft.com/office/drawing/2014/main" id="{0586E03A-138A-ECE3-A795-6727C475D38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363" y="2860516"/>
            <a:ext cx="5846445" cy="2326005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A29599-1B50-05C2-2BFE-5F784F861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2023-08-01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A8B5B2-CEFF-25AD-784F-310C3D63B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 Semana da Física 2023, UNICAMP 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271C7D-209E-0857-518A-33410B195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52DC6-623C-48BC-B85C-14D3E086A77C}" type="slidenum">
              <a:rPr lang="en-GB" smtClean="0"/>
              <a:t>34</a:t>
            </a:fld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9B1CD5-F1A6-3946-79FA-CD7A0529BF37}"/>
              </a:ext>
            </a:extLst>
          </p:cNvPr>
          <p:cNvSpPr txBox="1"/>
          <p:nvPr/>
        </p:nvSpPr>
        <p:spPr>
          <a:xfrm>
            <a:off x="6059602" y="2156346"/>
            <a:ext cx="50962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Exemplo</a:t>
            </a:r>
            <a:r>
              <a:rPr lang="en-US" dirty="0"/>
              <a:t> de </a:t>
            </a:r>
            <a:r>
              <a:rPr lang="en-US" dirty="0" err="1"/>
              <a:t>espectro</a:t>
            </a:r>
            <a:r>
              <a:rPr lang="en-US" dirty="0"/>
              <a:t> </a:t>
            </a:r>
            <a:r>
              <a:rPr lang="en-US" dirty="0" err="1"/>
              <a:t>absorvido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HI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linha</a:t>
            </a:r>
            <a:r>
              <a:rPr lang="en-US" dirty="0"/>
              <a:t> de </a:t>
            </a:r>
            <a:r>
              <a:rPr lang="en-US" dirty="0" err="1"/>
              <a:t>visada</a:t>
            </a:r>
            <a:r>
              <a:rPr lang="en-US" dirty="0"/>
              <a:t> </a:t>
            </a:r>
            <a:r>
              <a:rPr lang="en-US" dirty="0" err="1"/>
              <a:t>previsto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>
                <a:hlinkClick r:id="rId4"/>
              </a:rPr>
              <a:t>Gunn &amp; Peterson 1965</a:t>
            </a:r>
            <a:endParaRPr lang="pt-BR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882D21F-B813-B814-B09A-A5C7E6818361}"/>
              </a:ext>
            </a:extLst>
          </p:cNvPr>
          <p:cNvSpPr txBox="1"/>
          <p:nvPr/>
        </p:nvSpPr>
        <p:spPr>
          <a:xfrm>
            <a:off x="3679435" y="4502127"/>
            <a:ext cx="1815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5"/>
              </a:rPr>
              <a:t>Robertson, 2022</a:t>
            </a:r>
            <a:endParaRPr lang="pt-BR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E61AC0A-7127-5DB6-24EB-451753F8EA26}"/>
              </a:ext>
            </a:extLst>
          </p:cNvPr>
          <p:cNvSpPr txBox="1"/>
          <p:nvPr/>
        </p:nvSpPr>
        <p:spPr>
          <a:xfrm>
            <a:off x="1897039" y="2101754"/>
            <a:ext cx="3826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Evolução</a:t>
            </a:r>
            <a:r>
              <a:rPr lang="en-US" dirty="0"/>
              <a:t> da </a:t>
            </a:r>
            <a:r>
              <a:rPr lang="en-US" dirty="0" err="1"/>
              <a:t>fração</a:t>
            </a:r>
            <a:r>
              <a:rPr lang="en-US" dirty="0"/>
              <a:t> de HI com redshift  </a:t>
            </a:r>
            <a:endParaRPr lang="pt-BR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ECB672B-EB96-324C-CB0C-A3A87E5DE074}"/>
              </a:ext>
            </a:extLst>
          </p:cNvPr>
          <p:cNvSpPr txBox="1"/>
          <p:nvPr/>
        </p:nvSpPr>
        <p:spPr>
          <a:xfrm>
            <a:off x="8338782" y="3001364"/>
            <a:ext cx="1398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6"/>
              </a:rPr>
              <a:t>Becker+2015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380868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29CE3-6112-D76D-7521-5CE66D583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Alguns tópicos estudados no 1</a:t>
            </a:r>
            <a:r>
              <a:rPr lang="pt-BR" baseline="30000" dirty="0"/>
              <a:t>º</a:t>
            </a:r>
            <a:r>
              <a:rPr lang="pt-BR" dirty="0"/>
              <a:t> ano do JWST</a:t>
            </a:r>
            <a:br>
              <a:rPr lang="pt-BR" dirty="0"/>
            </a:br>
            <a:r>
              <a:rPr lang="pt-BR" sz="1800" dirty="0"/>
              <a:t>(uma busca no ADS com títulos contendo JWST </a:t>
            </a:r>
            <a:r>
              <a:rPr lang="pt-BR" sz="1800" dirty="0" err="1"/>
              <a:t>galaxy</a:t>
            </a:r>
            <a:r>
              <a:rPr lang="pt-BR" sz="1800" dirty="0"/>
              <a:t> resultou em 120 artigos arbitrados em 2023-07-30)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CF084C-7DDE-B593-1AD3-3763C6AD08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err="1"/>
              <a:t>Galáxias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fronteira</a:t>
            </a:r>
            <a:r>
              <a:rPr lang="en-US" dirty="0"/>
              <a:t> </a:t>
            </a:r>
            <a:r>
              <a:rPr lang="en-US" dirty="0" err="1"/>
              <a:t>observacional</a:t>
            </a:r>
            <a:r>
              <a:rPr lang="en-US" dirty="0"/>
              <a:t> ;</a:t>
            </a:r>
            <a:endParaRPr lang="pt-BR" dirty="0"/>
          </a:p>
          <a:p>
            <a:r>
              <a:rPr lang="pt-BR" dirty="0"/>
              <a:t>A emissão no </a:t>
            </a:r>
            <a:r>
              <a:rPr lang="en-US" dirty="0"/>
              <a:t>UV de </a:t>
            </a:r>
            <a:r>
              <a:rPr lang="en-US" dirty="0" err="1"/>
              <a:t>galáxias</a:t>
            </a:r>
            <a:r>
              <a:rPr lang="en-US" dirty="0"/>
              <a:t> com z &gt; 5;</a:t>
            </a:r>
          </a:p>
          <a:p>
            <a:r>
              <a:rPr lang="en-US" dirty="0" err="1"/>
              <a:t>Galáxias</a:t>
            </a:r>
            <a:r>
              <a:rPr lang="en-US" dirty="0"/>
              <a:t> com </a:t>
            </a:r>
            <a:r>
              <a:rPr lang="en-US" dirty="0" err="1"/>
              <a:t>grande</a:t>
            </a:r>
            <a:r>
              <a:rPr lang="en-US" dirty="0"/>
              <a:t> </a:t>
            </a:r>
            <a:r>
              <a:rPr lang="en-US" dirty="0" err="1"/>
              <a:t>opacidade</a:t>
            </a:r>
            <a:r>
              <a:rPr lang="en-US" dirty="0"/>
              <a:t> </a:t>
            </a:r>
            <a:r>
              <a:rPr lang="en-US" dirty="0" err="1"/>
              <a:t>devido</a:t>
            </a:r>
            <a:r>
              <a:rPr lang="en-US" dirty="0"/>
              <a:t> à </a:t>
            </a:r>
            <a:r>
              <a:rPr lang="en-US" dirty="0" err="1"/>
              <a:t>poeira</a:t>
            </a:r>
            <a:r>
              <a:rPr lang="en-US" dirty="0"/>
              <a:t>, </a:t>
            </a:r>
            <a:r>
              <a:rPr lang="en-US" dirty="0" err="1"/>
              <a:t>invisíveis</a:t>
            </a:r>
            <a:r>
              <a:rPr lang="en-US" dirty="0"/>
              <a:t> no HST;</a:t>
            </a:r>
          </a:p>
          <a:p>
            <a:r>
              <a:rPr lang="en-US" dirty="0" err="1"/>
              <a:t>Estruturas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larga</a:t>
            </a:r>
            <a:r>
              <a:rPr lang="en-US" dirty="0"/>
              <a:t> </a:t>
            </a:r>
            <a:r>
              <a:rPr lang="en-US" dirty="0" err="1"/>
              <a:t>escala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z &gt; 5, </a:t>
            </a:r>
            <a:r>
              <a:rPr lang="en-US" dirty="0" err="1"/>
              <a:t>algumas</a:t>
            </a:r>
            <a:r>
              <a:rPr lang="en-US" dirty="0"/>
              <a:t> </a:t>
            </a:r>
            <a:r>
              <a:rPr lang="en-US" dirty="0" err="1"/>
              <a:t>magnificadas</a:t>
            </a:r>
            <a:r>
              <a:rPr lang="en-US" dirty="0"/>
              <a:t> </a:t>
            </a:r>
            <a:r>
              <a:rPr lang="en-US" dirty="0" err="1"/>
              <a:t>gravitacionalmente</a:t>
            </a:r>
            <a:r>
              <a:rPr lang="en-US" dirty="0"/>
              <a:t>;</a:t>
            </a:r>
          </a:p>
          <a:p>
            <a:r>
              <a:rPr lang="en-US" dirty="0" err="1"/>
              <a:t>Morfologia</a:t>
            </a:r>
            <a:r>
              <a:rPr lang="en-US" dirty="0"/>
              <a:t> de </a:t>
            </a:r>
            <a:r>
              <a:rPr lang="en-US" dirty="0" err="1"/>
              <a:t>galáxias</a:t>
            </a:r>
            <a:r>
              <a:rPr lang="en-US" dirty="0"/>
              <a:t> para z &lt; 7;</a:t>
            </a:r>
          </a:p>
          <a:p>
            <a:r>
              <a:rPr lang="en-US" dirty="0" err="1"/>
              <a:t>Galáxias</a:t>
            </a:r>
            <a:r>
              <a:rPr lang="en-US" dirty="0"/>
              <a:t> </a:t>
            </a:r>
            <a:r>
              <a:rPr lang="en-US" dirty="0" err="1"/>
              <a:t>passivas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z ~ 3 com </a:t>
            </a:r>
            <a:r>
              <a:rPr lang="en-US" dirty="0" err="1"/>
              <a:t>muitas</a:t>
            </a:r>
            <a:r>
              <a:rPr lang="en-US" dirty="0"/>
              <a:t> </a:t>
            </a:r>
            <a:r>
              <a:rPr lang="en-US" dirty="0" err="1"/>
              <a:t>companheiras</a:t>
            </a:r>
            <a:r>
              <a:rPr lang="en-US" dirty="0"/>
              <a:t> de </a:t>
            </a:r>
            <a:r>
              <a:rPr lang="en-US" dirty="0" err="1"/>
              <a:t>pequena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;</a:t>
            </a:r>
          </a:p>
          <a:p>
            <a:r>
              <a:rPr lang="en-US" dirty="0" err="1"/>
              <a:t>Galáxias</a:t>
            </a:r>
            <a:r>
              <a:rPr lang="en-US" dirty="0"/>
              <a:t> com </a:t>
            </a:r>
            <a:r>
              <a:rPr lang="en-US" dirty="0" err="1"/>
              <a:t>populações</a:t>
            </a:r>
            <a:r>
              <a:rPr lang="en-US" dirty="0"/>
              <a:t> </a:t>
            </a:r>
            <a:r>
              <a:rPr lang="en-US" dirty="0" err="1"/>
              <a:t>estelares</a:t>
            </a:r>
            <a:r>
              <a:rPr lang="en-US" dirty="0"/>
              <a:t> </a:t>
            </a:r>
            <a:r>
              <a:rPr lang="en-US" dirty="0" err="1"/>
              <a:t>passivas</a:t>
            </a:r>
            <a:r>
              <a:rPr lang="en-US" dirty="0"/>
              <a:t> a z &gt; 5;</a:t>
            </a:r>
          </a:p>
          <a:p>
            <a:r>
              <a:rPr lang="en-US" dirty="0" err="1"/>
              <a:t>Galáxias</a:t>
            </a:r>
            <a:r>
              <a:rPr lang="en-US" dirty="0"/>
              <a:t> com </a:t>
            </a:r>
            <a:r>
              <a:rPr lang="en-US" dirty="0" err="1"/>
              <a:t>abundâncias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metais</a:t>
            </a:r>
            <a:r>
              <a:rPr lang="en-US" dirty="0"/>
              <a:t> </a:t>
            </a:r>
            <a:r>
              <a:rPr lang="en-US" dirty="0" err="1"/>
              <a:t>próximas</a:t>
            </a:r>
            <a:r>
              <a:rPr lang="en-US" dirty="0"/>
              <a:t> as do sol a z=7;</a:t>
            </a:r>
          </a:p>
          <a:p>
            <a:r>
              <a:rPr lang="en-US" dirty="0" err="1"/>
              <a:t>Atividade</a:t>
            </a:r>
            <a:r>
              <a:rPr lang="en-US" dirty="0"/>
              <a:t> nuclear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galáxias</a:t>
            </a:r>
            <a:r>
              <a:rPr lang="en-US" dirty="0"/>
              <a:t> a z &gt; 8;</a:t>
            </a:r>
          </a:p>
          <a:p>
            <a:r>
              <a:rPr lang="en-US" dirty="0" err="1"/>
              <a:t>Aglomerados</a:t>
            </a:r>
            <a:r>
              <a:rPr lang="en-US" dirty="0"/>
              <a:t> </a:t>
            </a:r>
            <a:r>
              <a:rPr lang="en-US" dirty="0" err="1"/>
              <a:t>globulares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z &gt; 1;</a:t>
            </a:r>
          </a:p>
          <a:p>
            <a:r>
              <a:rPr lang="en-US" dirty="0" err="1"/>
              <a:t>Estrelas</a:t>
            </a:r>
            <a:r>
              <a:rPr lang="en-US" dirty="0"/>
              <a:t> </a:t>
            </a:r>
            <a:r>
              <a:rPr lang="en-US" dirty="0" err="1"/>
              <a:t>individuais</a:t>
            </a:r>
            <a:r>
              <a:rPr lang="en-US" dirty="0"/>
              <a:t> a z = 6;</a:t>
            </a:r>
          </a:p>
          <a:p>
            <a:r>
              <a:rPr lang="en-US" dirty="0"/>
              <a:t>Supernovas </a:t>
            </a:r>
            <a:r>
              <a:rPr lang="en-US" dirty="0" err="1"/>
              <a:t>através</a:t>
            </a:r>
            <a:r>
              <a:rPr lang="en-US" dirty="0"/>
              <a:t> de </a:t>
            </a:r>
            <a:r>
              <a:rPr lang="en-US" dirty="0" err="1"/>
              <a:t>lentes</a:t>
            </a:r>
            <a:r>
              <a:rPr lang="en-US" dirty="0"/>
              <a:t> </a:t>
            </a:r>
            <a:r>
              <a:rPr lang="en-US" dirty="0" err="1"/>
              <a:t>gravitacionais</a:t>
            </a:r>
            <a:r>
              <a:rPr lang="en-US" dirty="0"/>
              <a:t>;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81A1E-4424-F17B-15FA-2DBF01236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2023-08-01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62E179-BB49-67C8-712D-6B5549989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 Semana da Física 2023, UNICAMP 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203F19-6BC7-581F-D8BF-2172859C8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52DC6-623C-48BC-B85C-14D3E086A77C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83207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30323-D566-48EC-F4A1-C4E4EE373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Galáxias na fronteira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19F2EB-FE5D-41C7-3D5E-CF82D7EFCF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“Fronteira” devido a limitações tecnológicas e causas físicas.</a:t>
            </a:r>
          </a:p>
          <a:p>
            <a:r>
              <a:rPr lang="pt-BR" dirty="0"/>
              <a:t> As 6 galáxias mais distantes  </a:t>
            </a:r>
            <a:r>
              <a:rPr lang="pt-BR" dirty="0">
                <a:hlinkClick r:id="rId2"/>
              </a:rPr>
              <a:t>Curtis-Lake+ 2023</a:t>
            </a:r>
            <a:r>
              <a:rPr lang="pt-BR" dirty="0"/>
              <a:t> e </a:t>
            </a:r>
            <a:r>
              <a:rPr lang="pt-BR" dirty="0">
                <a:hlinkClick r:id="rId3"/>
              </a:rPr>
              <a:t>Robertson+ 2023</a:t>
            </a:r>
            <a:r>
              <a:rPr lang="pt-BR" dirty="0"/>
              <a:t>, </a:t>
            </a:r>
            <a:r>
              <a:rPr lang="pt-BR" dirty="0">
                <a:hlinkClick r:id="rId4"/>
              </a:rPr>
              <a:t>Arrabal-Haro+ 2023</a:t>
            </a:r>
            <a:r>
              <a:rPr lang="pt-BR" dirty="0"/>
              <a:t>, </a:t>
            </a:r>
            <a:r>
              <a:rPr lang="pt-BR" dirty="0">
                <a:hlinkClick r:id="rId5"/>
              </a:rPr>
              <a:t>Roberts-</a:t>
            </a:r>
            <a:r>
              <a:rPr lang="pt-BR" dirty="0" err="1">
                <a:hlinkClick r:id="rId5"/>
              </a:rPr>
              <a:t>Borsani</a:t>
            </a:r>
            <a:r>
              <a:rPr lang="pt-BR" dirty="0">
                <a:hlinkClick r:id="rId5"/>
              </a:rPr>
              <a:t>+ 2023  </a:t>
            </a:r>
            <a:r>
              <a:rPr lang="pt-BR" dirty="0"/>
              <a:t>confirmadas </a:t>
            </a:r>
            <a:r>
              <a:rPr lang="pt-BR" dirty="0" err="1"/>
              <a:t>espectroscopicamente</a:t>
            </a:r>
            <a:r>
              <a:rPr lang="pt-BR" dirty="0"/>
              <a:t> se distribuem entre 9.8 &lt; z &lt; 13.2.</a:t>
            </a:r>
          </a:p>
          <a:p>
            <a:r>
              <a:rPr lang="pt-BR" dirty="0"/>
              <a:t>Todas tem pouca poeira, deficientes em metais, massas da ordem de 10</a:t>
            </a:r>
            <a:r>
              <a:rPr lang="pt-BR" baseline="30000" dirty="0"/>
              <a:t>8</a:t>
            </a:r>
            <a:r>
              <a:rPr lang="pt-BR" dirty="0"/>
              <a:t> massas solares,  e populações estelares jovens com idades &lt; 100 milhões de anos (o Universo nesta época tinha ≈ 400  milhões de anos).</a:t>
            </a:r>
          </a:p>
          <a:p>
            <a:r>
              <a:rPr lang="pt-BR" dirty="0"/>
              <a:t>Resultados sugerem um crescimento rápido de galáxias nos primórdios do Universo.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D89073-D4A8-C941-21E6-8E9D7C64F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2023-08-01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D1A26F-09D7-D67D-F25E-4F36416B9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 Semana da Física 2023, UNICAMP 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DCE938-2667-6E69-6A79-D6B0A0427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52DC6-623C-48BC-B85C-14D3E086A77C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15255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79C85-A4BD-1E46-E0A3-AD8298550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642815-E643-F9AA-E951-7F4289108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2023-08-01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1AA844-A835-93F0-38FF-4FD0B066E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 Semana da Física 2023, UNICAMP 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59E05B-46B7-108D-0D77-DDB290D4A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52DC6-623C-48BC-B85C-14D3E086A77C}" type="slidenum">
              <a:rPr lang="en-GB" smtClean="0"/>
              <a:t>37</a:t>
            </a:fld>
            <a:endParaRPr lang="en-GB"/>
          </a:p>
        </p:txBody>
      </p:sp>
      <p:pic>
        <p:nvPicPr>
          <p:cNvPr id="7" name="Picture 6" descr="A group of images of a graph&#10;&#10;Description automatically generated">
            <a:extLst>
              <a:ext uri="{FF2B5EF4-FFF2-40B4-BE49-F238E27FC236}">
                <a16:creationId xmlns:a16="http://schemas.microsoft.com/office/drawing/2014/main" id="{A125C7B3-E34D-CFC4-9EC5-C38B675E1E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99" y="365125"/>
            <a:ext cx="7076401" cy="58320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BAF4E13-6BA5-27BF-2139-EE9A608515D7}"/>
              </a:ext>
            </a:extLst>
          </p:cNvPr>
          <p:cNvSpPr txBox="1"/>
          <p:nvPr/>
        </p:nvSpPr>
        <p:spPr>
          <a:xfrm>
            <a:off x="8392199" y="2420425"/>
            <a:ext cx="29080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/>
              <a:t>Espectros e “3x4” das galáxias com z &gt; 10. </a:t>
            </a:r>
            <a:r>
              <a:rPr lang="pt-BR" sz="2000" dirty="0">
                <a:hlinkClick r:id="rId3"/>
              </a:rPr>
              <a:t>Curtis-Lake+ 2023</a:t>
            </a:r>
            <a:r>
              <a:rPr lang="pt-BR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337307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890E92E3-8978-752C-6248-5A46A6897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GN-z11</a:t>
            </a:r>
            <a:endParaRPr lang="pt-BR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DAD39CD-1FBE-7F24-B574-30F94A94B5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 </a:t>
            </a:r>
            <a:r>
              <a:rPr lang="en-US" dirty="0" err="1"/>
              <a:t>Galáxia</a:t>
            </a:r>
            <a:r>
              <a:rPr lang="en-US" dirty="0"/>
              <a:t> </a:t>
            </a:r>
            <a:r>
              <a:rPr lang="en-US" dirty="0" err="1"/>
              <a:t>mais</a:t>
            </a:r>
            <a:r>
              <a:rPr lang="en-US" dirty="0"/>
              <a:t> </a:t>
            </a:r>
            <a:r>
              <a:rPr lang="en-US" dirty="0" err="1"/>
              <a:t>distante</a:t>
            </a:r>
            <a:r>
              <a:rPr lang="en-US" dirty="0"/>
              <a:t> </a:t>
            </a:r>
            <a:r>
              <a:rPr lang="en-US" dirty="0" err="1"/>
              <a:t>descoberta</a:t>
            </a:r>
            <a:r>
              <a:rPr lang="en-US" dirty="0"/>
              <a:t> </a:t>
            </a:r>
            <a:r>
              <a:rPr lang="en-US" dirty="0" err="1"/>
              <a:t>pelo</a:t>
            </a:r>
            <a:r>
              <a:rPr lang="en-US" dirty="0"/>
              <a:t> HST  (</a:t>
            </a:r>
            <a:r>
              <a:rPr lang="en-US" dirty="0">
                <a:hlinkClick r:id="rId2"/>
              </a:rPr>
              <a:t>Bouwens+2010</a:t>
            </a:r>
            <a:r>
              <a:rPr lang="en-US" dirty="0"/>
              <a:t>; </a:t>
            </a:r>
            <a:r>
              <a:rPr lang="en-US" dirty="0">
                <a:hlinkClick r:id="rId3"/>
              </a:rPr>
              <a:t>Oesch+2016</a:t>
            </a:r>
            <a:r>
              <a:rPr lang="en-US" dirty="0"/>
              <a:t>)</a:t>
            </a:r>
          </a:p>
          <a:p>
            <a:r>
              <a:rPr lang="pt-BR" dirty="0"/>
              <a:t>Observações  espectroscópicas (</a:t>
            </a:r>
            <a:r>
              <a:rPr lang="pt-BR" dirty="0">
                <a:hlinkClick r:id="rId4"/>
              </a:rPr>
              <a:t>Bunker+ 2023</a:t>
            </a:r>
            <a:r>
              <a:rPr lang="pt-BR" dirty="0"/>
              <a:t>) e fotométricas (</a:t>
            </a:r>
            <a:r>
              <a:rPr lang="pt-BR" dirty="0">
                <a:hlinkClick r:id="rId5"/>
              </a:rPr>
              <a:t>Tacchella+ 2023</a:t>
            </a:r>
            <a:r>
              <a:rPr lang="pt-BR" dirty="0"/>
              <a:t>)  confirmam um </a:t>
            </a:r>
            <a:r>
              <a:rPr lang="pt-BR" dirty="0" err="1"/>
              <a:t>redshift</a:t>
            </a:r>
            <a:r>
              <a:rPr lang="pt-BR" dirty="0"/>
              <a:t> de z=10.6</a:t>
            </a:r>
          </a:p>
          <a:p>
            <a:endParaRPr lang="pt-BR" dirty="0"/>
          </a:p>
          <a:p>
            <a:endParaRPr lang="pt-BR" dirty="0"/>
          </a:p>
          <a:p>
            <a:endParaRPr lang="pt-BR" dirty="0">
              <a:hlinkClick r:id="rId3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8F3409-8E02-DC71-AB75-401BDBCD7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2023-08-01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725FC1-0C0C-C34E-0913-AF05CC416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 Semana da Física 2023, UNICAMP 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1756CF-AF33-930D-D57E-A1100A6DE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52DC6-623C-48BC-B85C-14D3E086A77C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03705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AB6A3-C3BF-C3BE-67D3-084EA815B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GN-z11: </a:t>
            </a:r>
            <a:r>
              <a:rPr lang="en-US" dirty="0" err="1"/>
              <a:t>distribuição</a:t>
            </a:r>
            <a:r>
              <a:rPr lang="en-US" dirty="0"/>
              <a:t> de </a:t>
            </a:r>
            <a:r>
              <a:rPr lang="en-US" dirty="0" err="1"/>
              <a:t>energia</a:t>
            </a:r>
            <a:r>
              <a:rPr lang="en-US" dirty="0"/>
              <a:t> </a:t>
            </a:r>
            <a:r>
              <a:rPr lang="en-US" dirty="0" err="1"/>
              <a:t>espectral</a:t>
            </a:r>
            <a:endParaRPr lang="pt-BR" dirty="0"/>
          </a:p>
        </p:txBody>
      </p:sp>
      <p:pic>
        <p:nvPicPr>
          <p:cNvPr id="8" name="Content Placeholder 7" descr="A graph of a graph showing a number of light&#10;&#10;Description automatically generated">
            <a:extLst>
              <a:ext uri="{FF2B5EF4-FFF2-40B4-BE49-F238E27FC236}">
                <a16:creationId xmlns:a16="http://schemas.microsoft.com/office/drawing/2014/main" id="{8F7C61D4-833D-67A7-D8D3-0A41567942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952" y="1825625"/>
            <a:ext cx="7672095" cy="4351338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EFE206-123F-0223-F35B-37A06E663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2023-08-01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A1BE8F-771C-01AB-3BDB-F8354DAFD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 Semana da Física 2023, UNICAMP 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48804-1B15-3B00-EF4D-A43031461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52DC6-623C-48BC-B85C-14D3E086A77C}" type="slidenum">
              <a:rPr lang="en-GB" smtClean="0"/>
              <a:t>39</a:t>
            </a:fld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929569-3AC4-D2AF-6864-F95839612DD4}"/>
              </a:ext>
            </a:extLst>
          </p:cNvPr>
          <p:cNvSpPr txBox="1"/>
          <p:nvPr/>
        </p:nvSpPr>
        <p:spPr>
          <a:xfrm>
            <a:off x="5739063" y="2309881"/>
            <a:ext cx="62163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(</a:t>
            </a:r>
            <a:r>
              <a:rPr lang="pt-BR" dirty="0">
                <a:hlinkClick r:id="rId3"/>
              </a:rPr>
              <a:t>Tacchella+ 2023</a:t>
            </a:r>
            <a:r>
              <a:rPr lang="pt-BR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23141702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2022-09-02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/>
              <a:t>Semana da Física 2023, UNICAMP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6E63B-2384-4A13-9CF8-7BA69400A099}" type="slidenum">
              <a:rPr lang="en-GB" smtClean="0"/>
              <a:t>4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1" y="1591582"/>
            <a:ext cx="7059676" cy="3566160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V="1">
            <a:off x="7370956" y="3389644"/>
            <a:ext cx="1651879" cy="11478"/>
          </a:xfrm>
          <a:prstGeom prst="straightConnector1">
            <a:avLst/>
          </a:prstGeom>
          <a:ln w="98425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51415" y="5295332"/>
            <a:ext cx="49352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as </a:t>
            </a:r>
            <a:r>
              <a:rPr lang="en-GB" sz="2400" dirty="0" err="1">
                <a:solidFill>
                  <a:schemeClr val="bg1"/>
                </a:solidFill>
              </a:rPr>
              <a:t>flutuações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observadas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na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Radiação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Cósmica</a:t>
            </a:r>
            <a:r>
              <a:rPr lang="en-GB" sz="2400" dirty="0">
                <a:solidFill>
                  <a:schemeClr val="bg1"/>
                </a:solidFill>
              </a:rPr>
              <a:t> de Fundo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19346" y="5474540"/>
            <a:ext cx="47676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E as </a:t>
            </a:r>
            <a:r>
              <a:rPr lang="en-GB" sz="2400" dirty="0" err="1">
                <a:solidFill>
                  <a:schemeClr val="bg1"/>
                </a:solidFill>
              </a:rPr>
              <a:t>condições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permitindo</a:t>
            </a:r>
            <a:r>
              <a:rPr lang="en-GB" sz="2400" dirty="0">
                <a:solidFill>
                  <a:schemeClr val="bg1"/>
                </a:solidFill>
              </a:rPr>
              <a:t> a </a:t>
            </a:r>
            <a:r>
              <a:rPr lang="en-GB" sz="2400" dirty="0" err="1">
                <a:solidFill>
                  <a:schemeClr val="bg1"/>
                </a:solidFill>
              </a:rPr>
              <a:t>habitabilidade</a:t>
            </a:r>
            <a:r>
              <a:rPr lang="en-GB" sz="2400" dirty="0">
                <a:solidFill>
                  <a:schemeClr val="bg1"/>
                </a:solidFill>
              </a:rPr>
              <a:t>  (e </a:t>
            </a:r>
            <a:r>
              <a:rPr lang="en-GB" sz="2400" dirty="0" err="1">
                <a:solidFill>
                  <a:schemeClr val="bg1"/>
                </a:solidFill>
              </a:rPr>
              <a:t>mesmo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vida</a:t>
            </a:r>
            <a:r>
              <a:rPr lang="en-GB" sz="2400" dirty="0">
                <a:solidFill>
                  <a:schemeClr val="bg1"/>
                </a:solidFill>
              </a:rPr>
              <a:t>) </a:t>
            </a:r>
            <a:r>
              <a:rPr lang="en-GB" sz="2400" dirty="0" err="1">
                <a:solidFill>
                  <a:schemeClr val="bg1"/>
                </a:solidFill>
              </a:rPr>
              <a:t>em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planetas</a:t>
            </a:r>
            <a:r>
              <a:rPr lang="en-GB" sz="24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23577" y="450377"/>
            <a:ext cx="97422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</a:rPr>
              <a:t>A iniciativa  </a:t>
            </a:r>
            <a:r>
              <a:rPr lang="pt-BR" sz="2800" dirty="0" err="1">
                <a:solidFill>
                  <a:schemeClr val="bg1"/>
                </a:solidFill>
              </a:rPr>
              <a:t>Origins</a:t>
            </a:r>
            <a:r>
              <a:rPr lang="pt-BR" sz="2800" dirty="0">
                <a:solidFill>
                  <a:schemeClr val="bg1"/>
                </a:solidFill>
              </a:rPr>
              <a:t> da NASA  visa explicar a ligação evolutiva entre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9182" y="4681182"/>
            <a:ext cx="1243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Fonte:</a:t>
            </a:r>
            <a:r>
              <a:rPr lang="en-GB" dirty="0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 </a:t>
            </a:r>
            <a:r>
              <a:rPr lang="en-GB" dirty="0">
                <a:solidFill>
                  <a:schemeClr val="accent1">
                    <a:lumMod val="60000"/>
                    <a:lumOff val="4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ESA</a:t>
            </a:r>
            <a:endParaRPr lang="en-GB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57318" y="5006898"/>
            <a:ext cx="1406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Fonte </a:t>
            </a:r>
            <a:r>
              <a:rPr lang="en-GB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: </a:t>
            </a:r>
            <a:r>
              <a:rPr lang="en-GB" dirty="0">
                <a:solidFill>
                  <a:schemeClr val="accent1">
                    <a:lumMod val="60000"/>
                    <a:lumOff val="4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NASA</a:t>
            </a:r>
            <a:endParaRPr lang="en-GB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920" y="1940310"/>
            <a:ext cx="2926080" cy="29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2585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ontent Placeholder 18" descr="A graph showing a waveform&#10;&#10;Description automatically generated">
            <a:extLst>
              <a:ext uri="{FF2B5EF4-FFF2-40B4-BE49-F238E27FC236}">
                <a16:creationId xmlns:a16="http://schemas.microsoft.com/office/drawing/2014/main" id="{81A60477-16A2-EAE4-58E0-16B5BA98E1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74" y="2371090"/>
            <a:ext cx="9319260" cy="3985260"/>
          </a:xfrm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id="{4457BCD3-96B7-23D4-723C-9B6950D87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GN-z11: Espectroscopia de baixa resolução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4E938F-D94F-823A-E846-0EF1B7971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2023-08-01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B628CE-BB75-C367-474E-8EB67CE7A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/>
              <a:t> Semana da Física 2023, UNICAMP 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255738-790D-7826-E6C1-C446F0237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52DC6-623C-48BC-B85C-14D3E086A77C}" type="slidenum">
              <a:rPr lang="en-GB" smtClean="0"/>
              <a:t>40</a:t>
            </a:fld>
            <a:endParaRPr lang="en-GB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76848DD1-EF2B-1C29-3160-52304F1BE68B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1495925" y="1452762"/>
            <a:ext cx="9054379" cy="985637"/>
          </a:xfrm>
        </p:spPr>
        <p:txBody>
          <a:bodyPr>
            <a:noAutofit/>
          </a:bodyPr>
          <a:lstStyle/>
          <a:p>
            <a:r>
              <a:rPr lang="pt-BR" dirty="0"/>
              <a:t>linhas de emissão de diversos elementos além de </a:t>
            </a:r>
            <a:r>
              <a:rPr lang="pt-BR" dirty="0" err="1"/>
              <a:t>hidrogenio</a:t>
            </a:r>
            <a:r>
              <a:rPr lang="pt-BR" dirty="0"/>
              <a:t> (C, He, Mg, N, Ne, O</a:t>
            </a:r>
            <a:r>
              <a:rPr lang="en-US" dirty="0"/>
              <a:t>) (</a:t>
            </a:r>
            <a:r>
              <a:rPr lang="pt-BR" dirty="0">
                <a:hlinkClick r:id="rId3"/>
              </a:rPr>
              <a:t>Bunker+ 2023</a:t>
            </a:r>
            <a:r>
              <a:rPr lang="pt-BR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880132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890E92E3-8978-752C-6248-5A46A6897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GN-z11</a:t>
            </a:r>
            <a:endParaRPr lang="pt-BR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DAD39CD-1FBE-7F24-B574-30F94A94B5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 </a:t>
            </a:r>
            <a:r>
              <a:rPr lang="en-US" dirty="0" err="1"/>
              <a:t>Galáxia</a:t>
            </a:r>
            <a:r>
              <a:rPr lang="en-US" dirty="0"/>
              <a:t> </a:t>
            </a:r>
            <a:r>
              <a:rPr lang="en-US" dirty="0" err="1"/>
              <a:t>mais</a:t>
            </a:r>
            <a:r>
              <a:rPr lang="en-US" dirty="0"/>
              <a:t> </a:t>
            </a:r>
            <a:r>
              <a:rPr lang="en-US" dirty="0" err="1"/>
              <a:t>distante</a:t>
            </a:r>
            <a:r>
              <a:rPr lang="en-US" dirty="0"/>
              <a:t> </a:t>
            </a:r>
            <a:r>
              <a:rPr lang="en-US" dirty="0" err="1"/>
              <a:t>descoberta</a:t>
            </a:r>
            <a:r>
              <a:rPr lang="en-US" dirty="0"/>
              <a:t> </a:t>
            </a:r>
            <a:r>
              <a:rPr lang="en-US" dirty="0" err="1"/>
              <a:t>pelo</a:t>
            </a:r>
            <a:r>
              <a:rPr lang="en-US" dirty="0"/>
              <a:t> HST  (</a:t>
            </a:r>
            <a:r>
              <a:rPr lang="en-US" dirty="0">
                <a:hlinkClick r:id="rId2"/>
              </a:rPr>
              <a:t>Bouwens+2010</a:t>
            </a:r>
            <a:r>
              <a:rPr lang="en-US" dirty="0"/>
              <a:t>; </a:t>
            </a:r>
            <a:r>
              <a:rPr lang="en-US" dirty="0">
                <a:hlinkClick r:id="rId3"/>
              </a:rPr>
              <a:t>Oesch+2016</a:t>
            </a:r>
            <a:r>
              <a:rPr lang="en-US" dirty="0"/>
              <a:t>)</a:t>
            </a:r>
          </a:p>
          <a:p>
            <a:r>
              <a:rPr lang="pt-BR" dirty="0"/>
              <a:t>Observações  espectroscópicas (</a:t>
            </a:r>
            <a:r>
              <a:rPr lang="pt-BR" dirty="0">
                <a:hlinkClick r:id="rId4"/>
              </a:rPr>
              <a:t>Bunker+ 2023</a:t>
            </a:r>
            <a:r>
              <a:rPr lang="pt-BR" dirty="0"/>
              <a:t>) e fotom</a:t>
            </a:r>
            <a:r>
              <a:rPr lang="pt-BR" dirty="0">
                <a:hlinkClick r:id="rId3"/>
              </a:rPr>
              <a:t>é</a:t>
            </a:r>
            <a:r>
              <a:rPr lang="pt-BR" dirty="0"/>
              <a:t>tricas (</a:t>
            </a:r>
            <a:r>
              <a:rPr lang="pt-BR" dirty="0">
                <a:hlinkClick r:id="rId5"/>
              </a:rPr>
              <a:t>Tacchella+ 2023</a:t>
            </a:r>
            <a:r>
              <a:rPr lang="pt-BR" dirty="0"/>
              <a:t>)  confirmam um </a:t>
            </a:r>
            <a:r>
              <a:rPr lang="pt-BR" dirty="0" err="1"/>
              <a:t>redshift</a:t>
            </a:r>
            <a:r>
              <a:rPr lang="pt-BR" dirty="0"/>
              <a:t> de z=10.6</a:t>
            </a:r>
          </a:p>
          <a:p>
            <a:r>
              <a:rPr lang="pt-BR" dirty="0"/>
              <a:t>Possui  uma distribuição luminosa compacta, ,com um </a:t>
            </a:r>
            <a:r>
              <a:rPr lang="pt-BR" i="1" dirty="0"/>
              <a:t>raio efetivo </a:t>
            </a:r>
            <a:r>
              <a:rPr lang="pt-BR" dirty="0"/>
              <a:t>de 200 </a:t>
            </a:r>
            <a:r>
              <a:rPr lang="pt-BR" dirty="0" err="1"/>
              <a:t>pc</a:t>
            </a:r>
            <a:r>
              <a:rPr lang="pt-BR" dirty="0"/>
              <a:t> (672 anos-luz)</a:t>
            </a:r>
            <a:r>
              <a:rPr lang="pt-BR" i="1" dirty="0"/>
              <a:t> , </a:t>
            </a:r>
            <a:r>
              <a:rPr lang="pt-BR" dirty="0"/>
              <a:t>população estelar com idade média de 20 milhões de anos e massa de 10</a:t>
            </a:r>
            <a:r>
              <a:rPr lang="pt-BR" baseline="30000" dirty="0"/>
              <a:t>9</a:t>
            </a:r>
            <a:r>
              <a:rPr lang="pt-BR" dirty="0"/>
              <a:t> massas solares.</a:t>
            </a:r>
          </a:p>
          <a:p>
            <a:endParaRPr lang="pt-BR" dirty="0"/>
          </a:p>
          <a:p>
            <a:endParaRPr lang="pt-BR" dirty="0">
              <a:hlinkClick r:id="rId3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8F3409-8E02-DC71-AB75-401BDBCD7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2023-08-01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725FC1-0C0C-C34E-0913-AF05CC416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 Semana da Física 2023, UNICAMP 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1756CF-AF33-930D-D57E-A1100A6DE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52DC6-623C-48BC-B85C-14D3E086A77C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49537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8270948-C8C7-587D-B160-92AC52DE1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GN-z11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5F4E73-9854-55C1-8EB1-138838BB6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2023-08-01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13463C-0856-0CD9-DF52-C45ED0F10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 Semana da Física 2023, UNICAMP 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424012-1E63-293D-1719-0A6B98E9E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52DC6-623C-48BC-B85C-14D3E086A77C}" type="slidenum">
              <a:rPr lang="en-GB" smtClean="0"/>
              <a:t>42</a:t>
            </a:fld>
            <a:endParaRPr lang="en-GB"/>
          </a:p>
        </p:txBody>
      </p:sp>
      <p:pic>
        <p:nvPicPr>
          <p:cNvPr id="6" name="Picture 5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620D8022-A8C3-4AEB-18C6-E574DE8478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5631"/>
            <a:ext cx="12192000" cy="25667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9E72BF0-BBBB-158B-3042-FBEAE7C97B52}"/>
              </a:ext>
            </a:extLst>
          </p:cNvPr>
          <p:cNvSpPr txBox="1"/>
          <p:nvPr/>
        </p:nvSpPr>
        <p:spPr>
          <a:xfrm>
            <a:off x="9801225" y="5667193"/>
            <a:ext cx="16795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hlinkClick r:id="rId3"/>
              </a:rPr>
              <a:t>Tacchella+ 2023</a:t>
            </a:r>
            <a:endParaRPr lang="pt-BR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904EB4-8237-225C-7EEC-3AEB3745130B}"/>
              </a:ext>
            </a:extLst>
          </p:cNvPr>
          <p:cNvSpPr txBox="1"/>
          <p:nvPr/>
        </p:nvSpPr>
        <p:spPr>
          <a:xfrm>
            <a:off x="1753938" y="5167311"/>
            <a:ext cx="8709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Perfil fotométrico em diferentes filtros  combinando diferentes componentes morfológicos.</a:t>
            </a:r>
          </a:p>
        </p:txBody>
      </p:sp>
    </p:spTree>
    <p:extLst>
      <p:ext uri="{BB962C8B-B14F-4D97-AF65-F5344CB8AC3E}">
        <p14:creationId xmlns:p14="http://schemas.microsoft.com/office/powerpoint/2010/main" val="34809961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890E92E3-8978-752C-6248-5A46A6897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GN-z11</a:t>
            </a:r>
            <a:endParaRPr lang="pt-BR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DAD39CD-1FBE-7F24-B574-30F94A94B5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 </a:t>
            </a:r>
            <a:r>
              <a:rPr lang="en-US" dirty="0" err="1"/>
              <a:t>Galáxia</a:t>
            </a:r>
            <a:r>
              <a:rPr lang="en-US" dirty="0"/>
              <a:t> </a:t>
            </a:r>
            <a:r>
              <a:rPr lang="en-US" dirty="0" err="1"/>
              <a:t>mais</a:t>
            </a:r>
            <a:r>
              <a:rPr lang="en-US" dirty="0"/>
              <a:t> </a:t>
            </a:r>
            <a:r>
              <a:rPr lang="en-US" dirty="0" err="1"/>
              <a:t>distante</a:t>
            </a:r>
            <a:r>
              <a:rPr lang="en-US" dirty="0"/>
              <a:t> </a:t>
            </a:r>
            <a:r>
              <a:rPr lang="en-US" dirty="0" err="1"/>
              <a:t>descoberta</a:t>
            </a:r>
            <a:r>
              <a:rPr lang="en-US" dirty="0"/>
              <a:t> </a:t>
            </a:r>
            <a:r>
              <a:rPr lang="en-US" dirty="0" err="1"/>
              <a:t>pelo</a:t>
            </a:r>
            <a:r>
              <a:rPr lang="en-US" dirty="0"/>
              <a:t> HST  (</a:t>
            </a:r>
            <a:r>
              <a:rPr lang="en-US" dirty="0">
                <a:hlinkClick r:id="rId2"/>
              </a:rPr>
              <a:t>Bouwens+2010</a:t>
            </a:r>
            <a:r>
              <a:rPr lang="en-US" dirty="0"/>
              <a:t>; </a:t>
            </a:r>
            <a:r>
              <a:rPr lang="en-US" dirty="0">
                <a:hlinkClick r:id="rId3"/>
              </a:rPr>
              <a:t>Oesch+2016</a:t>
            </a:r>
            <a:r>
              <a:rPr lang="en-US" dirty="0"/>
              <a:t>)</a:t>
            </a:r>
          </a:p>
          <a:p>
            <a:r>
              <a:rPr lang="pt-BR" dirty="0"/>
              <a:t>Observações  espectroscópicas (</a:t>
            </a:r>
            <a:r>
              <a:rPr lang="pt-BR" dirty="0">
                <a:hlinkClick r:id="rId4"/>
              </a:rPr>
              <a:t>Bunker+ 2023</a:t>
            </a:r>
            <a:r>
              <a:rPr lang="pt-BR" dirty="0"/>
              <a:t>) e fotom</a:t>
            </a:r>
            <a:r>
              <a:rPr lang="pt-BR" dirty="0">
                <a:hlinkClick r:id="rId3"/>
              </a:rPr>
              <a:t>é</a:t>
            </a:r>
            <a:r>
              <a:rPr lang="pt-BR" dirty="0"/>
              <a:t>tricas (</a:t>
            </a:r>
            <a:r>
              <a:rPr lang="pt-BR" dirty="0">
                <a:hlinkClick r:id="rId5"/>
              </a:rPr>
              <a:t>Tacchella+ 2023</a:t>
            </a:r>
            <a:r>
              <a:rPr lang="pt-BR" dirty="0"/>
              <a:t>)  confirmam um </a:t>
            </a:r>
            <a:r>
              <a:rPr lang="pt-BR" dirty="0" err="1"/>
              <a:t>redshift</a:t>
            </a:r>
            <a:r>
              <a:rPr lang="pt-BR" dirty="0"/>
              <a:t> de z=10.6</a:t>
            </a:r>
          </a:p>
          <a:p>
            <a:r>
              <a:rPr lang="pt-BR" dirty="0"/>
              <a:t>Possui  uma distribuição luminosa compacta, ,com um </a:t>
            </a:r>
            <a:r>
              <a:rPr lang="pt-BR" i="1" dirty="0"/>
              <a:t>raio efetivo </a:t>
            </a:r>
            <a:r>
              <a:rPr lang="pt-BR" dirty="0"/>
              <a:t>de 200 </a:t>
            </a:r>
            <a:r>
              <a:rPr lang="pt-BR" dirty="0" err="1"/>
              <a:t>pc</a:t>
            </a:r>
            <a:r>
              <a:rPr lang="pt-BR" dirty="0"/>
              <a:t> (672 anos-luz)</a:t>
            </a:r>
            <a:r>
              <a:rPr lang="pt-BR" i="1" dirty="0"/>
              <a:t> , </a:t>
            </a:r>
            <a:r>
              <a:rPr lang="pt-BR" dirty="0"/>
              <a:t>população estelar com idade média de 20 milhões de anos e massa de 10</a:t>
            </a:r>
            <a:r>
              <a:rPr lang="pt-BR" baseline="30000" dirty="0"/>
              <a:t>9</a:t>
            </a:r>
            <a:r>
              <a:rPr lang="pt-BR" dirty="0"/>
              <a:t> massas solares.</a:t>
            </a:r>
          </a:p>
          <a:p>
            <a:r>
              <a:rPr lang="pt-BR" dirty="0"/>
              <a:t>A proximidade de outras galáxias com z≈10 sugere que faz parte de um halo de matéria escura  com ≈10</a:t>
            </a:r>
            <a:r>
              <a:rPr lang="pt-BR" baseline="30000" dirty="0"/>
              <a:t>10</a:t>
            </a:r>
            <a:r>
              <a:rPr lang="pt-BR" dirty="0"/>
              <a:t> massas solares. A distribuição da emissão de </a:t>
            </a:r>
            <a:r>
              <a:rPr lang="pt-BR" dirty="0" err="1"/>
              <a:t>Lyman</a:t>
            </a:r>
            <a:r>
              <a:rPr lang="pt-BR" dirty="0"/>
              <a:t> </a:t>
            </a:r>
            <a:r>
              <a:rPr lang="el-GR" dirty="0"/>
              <a:t>α</a:t>
            </a:r>
            <a:r>
              <a:rPr lang="en-US" dirty="0"/>
              <a:t> </a:t>
            </a:r>
            <a:r>
              <a:rPr lang="en-US" dirty="0" err="1"/>
              <a:t>demonstra</a:t>
            </a:r>
            <a:r>
              <a:rPr lang="en-US" dirty="0"/>
              <a:t> que  é </a:t>
            </a:r>
            <a:r>
              <a:rPr lang="en-US" dirty="0" err="1"/>
              <a:t>parte</a:t>
            </a:r>
            <a:r>
              <a:rPr lang="en-US" dirty="0"/>
              <a:t> de um halo de 0.8-3.2 kpc </a:t>
            </a:r>
            <a:r>
              <a:rPr lang="en-US" dirty="0" err="1"/>
              <a:t>sugerindo</a:t>
            </a:r>
            <a:r>
              <a:rPr lang="en-US" dirty="0"/>
              <a:t> que GN-z11 </a:t>
            </a:r>
            <a:r>
              <a:rPr lang="en-US" dirty="0" err="1"/>
              <a:t>pode</a:t>
            </a:r>
            <a:r>
              <a:rPr lang="en-US" dirty="0"/>
              <a:t> ser um proto-</a:t>
            </a:r>
            <a:r>
              <a:rPr lang="en-US" dirty="0" err="1"/>
              <a:t>aglomerado</a:t>
            </a:r>
            <a:r>
              <a:rPr lang="en-US" dirty="0"/>
              <a:t> (</a:t>
            </a:r>
            <a:r>
              <a:rPr lang="en-US" dirty="0">
                <a:hlinkClick r:id="rId6"/>
              </a:rPr>
              <a:t>Scholtz+ 2023</a:t>
            </a:r>
            <a:r>
              <a:rPr lang="en-US" dirty="0"/>
              <a:t>)</a:t>
            </a:r>
          </a:p>
          <a:p>
            <a:endParaRPr lang="pt-BR" dirty="0"/>
          </a:p>
          <a:p>
            <a:endParaRPr lang="pt-BR" dirty="0"/>
          </a:p>
          <a:p>
            <a:endParaRPr lang="pt-BR" dirty="0">
              <a:hlinkClick r:id="rId3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8F3409-8E02-DC71-AB75-401BDBCD7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2023-08-01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725FC1-0C0C-C34E-0913-AF05CC416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 Semana da Física 2023, UNICAMP 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1756CF-AF33-930D-D57E-A1100A6DE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52DC6-623C-48BC-B85C-14D3E086A77C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829372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space&#10;&#10;Description automatically generated">
            <a:extLst>
              <a:ext uri="{FF2B5EF4-FFF2-40B4-BE49-F238E27FC236}">
                <a16:creationId xmlns:a16="http://schemas.microsoft.com/office/drawing/2014/main" id="{24CA7C71-7A32-1DD9-A906-6CE8A6DFF5A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-6094889"/>
            <a:ext cx="12977336" cy="13021628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2A9D75-4ECC-D58F-6DFB-064FA4B3B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2023-08-01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2363B3-C3A0-DD63-0DA2-1A9480EC1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 Semana da Física 2023, UNICAMP 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74F007-E1D2-7C46-08DD-B89073E75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52DC6-623C-48BC-B85C-14D3E086A77C}" type="slidenum">
              <a:rPr lang="en-GB" smtClean="0"/>
              <a:t>44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BE79A-351B-AAD5-CF70-5A7F153A6EC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63600" y="365125"/>
            <a:ext cx="10515600" cy="1325563"/>
          </a:xfrm>
        </p:spPr>
        <p:txBody>
          <a:bodyPr/>
          <a:lstStyle/>
          <a:p>
            <a:r>
              <a:rPr lang="en-US" dirty="0"/>
              <a:t>GN-z11</a:t>
            </a:r>
            <a:endParaRPr lang="pt-BR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C3F7A90-DE82-861F-E038-CBB9FE532D19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5600" y="2251075"/>
            <a:ext cx="3810000" cy="3810000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4CB511B-B81A-BD65-AF9F-24EE3F255FF7}"/>
              </a:ext>
            </a:extLst>
          </p:cNvPr>
          <p:cNvSpPr txBox="1"/>
          <p:nvPr/>
        </p:nvSpPr>
        <p:spPr>
          <a:xfrm>
            <a:off x="3225800" y="5516215"/>
            <a:ext cx="6654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chemeClr val="accent1">
                    <a:lumMod val="60000"/>
                    <a:lumOff val="4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Tacchella+ 2023</a:t>
            </a:r>
            <a:endParaRPr lang="pt-BR" sz="2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41563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890E92E3-8978-752C-6248-5A46A6897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GN-z11</a:t>
            </a:r>
            <a:endParaRPr lang="pt-BR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DAD39CD-1FBE-7F24-B574-30F94A94B5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 </a:t>
            </a:r>
            <a:r>
              <a:rPr lang="en-US" dirty="0" err="1"/>
              <a:t>Galáxia</a:t>
            </a:r>
            <a:r>
              <a:rPr lang="en-US" dirty="0"/>
              <a:t> </a:t>
            </a:r>
            <a:r>
              <a:rPr lang="en-US" dirty="0" err="1"/>
              <a:t>mais</a:t>
            </a:r>
            <a:r>
              <a:rPr lang="en-US" dirty="0"/>
              <a:t> </a:t>
            </a:r>
            <a:r>
              <a:rPr lang="en-US" dirty="0" err="1"/>
              <a:t>distante</a:t>
            </a:r>
            <a:r>
              <a:rPr lang="en-US" dirty="0"/>
              <a:t> </a:t>
            </a:r>
            <a:r>
              <a:rPr lang="en-US" dirty="0" err="1"/>
              <a:t>descoberta</a:t>
            </a:r>
            <a:r>
              <a:rPr lang="en-US" dirty="0"/>
              <a:t> </a:t>
            </a:r>
            <a:r>
              <a:rPr lang="en-US" dirty="0" err="1"/>
              <a:t>pelo</a:t>
            </a:r>
            <a:r>
              <a:rPr lang="en-US" dirty="0"/>
              <a:t> HST  (</a:t>
            </a:r>
            <a:r>
              <a:rPr lang="en-US" dirty="0">
                <a:hlinkClick r:id="rId2"/>
              </a:rPr>
              <a:t>Bouwens+2010</a:t>
            </a:r>
            <a:r>
              <a:rPr lang="en-US" dirty="0"/>
              <a:t>; </a:t>
            </a:r>
            <a:r>
              <a:rPr lang="en-US" dirty="0">
                <a:hlinkClick r:id="rId3"/>
              </a:rPr>
              <a:t>Oesch+2016</a:t>
            </a:r>
            <a:r>
              <a:rPr lang="en-US" dirty="0"/>
              <a:t>)</a:t>
            </a:r>
          </a:p>
          <a:p>
            <a:r>
              <a:rPr lang="pt-BR" dirty="0"/>
              <a:t>Observações  espectroscópicas (</a:t>
            </a:r>
            <a:r>
              <a:rPr lang="pt-BR" dirty="0">
                <a:hlinkClick r:id="rId4"/>
              </a:rPr>
              <a:t>Bunker+ 2023</a:t>
            </a:r>
            <a:r>
              <a:rPr lang="pt-BR" dirty="0"/>
              <a:t>) e fotom</a:t>
            </a:r>
            <a:r>
              <a:rPr lang="pt-BR" dirty="0">
                <a:hlinkClick r:id="rId3"/>
              </a:rPr>
              <a:t>é</a:t>
            </a:r>
            <a:r>
              <a:rPr lang="pt-BR" dirty="0"/>
              <a:t>tricas (</a:t>
            </a:r>
            <a:r>
              <a:rPr lang="pt-BR" dirty="0">
                <a:hlinkClick r:id="rId5"/>
              </a:rPr>
              <a:t>Tacchella+ 2023</a:t>
            </a:r>
            <a:r>
              <a:rPr lang="pt-BR" dirty="0"/>
              <a:t>)  confirmam um </a:t>
            </a:r>
            <a:r>
              <a:rPr lang="pt-BR" dirty="0" err="1"/>
              <a:t>redshift</a:t>
            </a:r>
            <a:r>
              <a:rPr lang="pt-BR" dirty="0"/>
              <a:t> de z=10.6</a:t>
            </a:r>
          </a:p>
          <a:p>
            <a:r>
              <a:rPr lang="pt-BR" dirty="0"/>
              <a:t>Possui  uma distribuição luminosa compacta, ,com um </a:t>
            </a:r>
            <a:r>
              <a:rPr lang="pt-BR" i="1" dirty="0"/>
              <a:t>raio efetivo </a:t>
            </a:r>
            <a:r>
              <a:rPr lang="pt-BR" dirty="0"/>
              <a:t>de 200 </a:t>
            </a:r>
            <a:r>
              <a:rPr lang="pt-BR" dirty="0" err="1"/>
              <a:t>pc</a:t>
            </a:r>
            <a:r>
              <a:rPr lang="pt-BR" dirty="0"/>
              <a:t> (672 anos-luz)</a:t>
            </a:r>
            <a:r>
              <a:rPr lang="pt-BR" i="1" dirty="0"/>
              <a:t> , </a:t>
            </a:r>
            <a:r>
              <a:rPr lang="pt-BR" dirty="0"/>
              <a:t>população estelar com idade média de 20 milhões de anos e massa de 10</a:t>
            </a:r>
            <a:r>
              <a:rPr lang="pt-BR" baseline="30000" dirty="0"/>
              <a:t>9</a:t>
            </a:r>
            <a:r>
              <a:rPr lang="pt-BR" dirty="0"/>
              <a:t> massas solares.</a:t>
            </a:r>
          </a:p>
          <a:p>
            <a:r>
              <a:rPr lang="pt-BR" dirty="0"/>
              <a:t>A proximidade de outras galáxias com z≈10 sugere que faz parte de um halo de matéria escura  com ≈10</a:t>
            </a:r>
            <a:r>
              <a:rPr lang="pt-BR" baseline="30000" dirty="0"/>
              <a:t>10</a:t>
            </a:r>
            <a:r>
              <a:rPr lang="pt-BR" dirty="0"/>
              <a:t> massas solares. A distribuição da emissão de </a:t>
            </a:r>
            <a:r>
              <a:rPr lang="pt-BR" dirty="0" err="1"/>
              <a:t>Lyman</a:t>
            </a:r>
            <a:r>
              <a:rPr lang="pt-BR" dirty="0"/>
              <a:t> </a:t>
            </a:r>
            <a:r>
              <a:rPr lang="el-GR" dirty="0"/>
              <a:t>α</a:t>
            </a:r>
            <a:r>
              <a:rPr lang="en-US" dirty="0"/>
              <a:t> </a:t>
            </a:r>
            <a:r>
              <a:rPr lang="en-US" dirty="0" err="1"/>
              <a:t>demonstra</a:t>
            </a:r>
            <a:r>
              <a:rPr lang="en-US" dirty="0"/>
              <a:t> que  é </a:t>
            </a:r>
            <a:r>
              <a:rPr lang="en-US" dirty="0" err="1"/>
              <a:t>parte</a:t>
            </a:r>
            <a:r>
              <a:rPr lang="en-US" dirty="0"/>
              <a:t> de um halo de 0.8-3.2 kpc </a:t>
            </a:r>
            <a:r>
              <a:rPr lang="en-US" dirty="0" err="1"/>
              <a:t>sugerindo</a:t>
            </a:r>
            <a:r>
              <a:rPr lang="en-US" dirty="0"/>
              <a:t> que GN-z11 </a:t>
            </a:r>
            <a:r>
              <a:rPr lang="en-US" dirty="0" err="1"/>
              <a:t>pode</a:t>
            </a:r>
            <a:r>
              <a:rPr lang="en-US" dirty="0"/>
              <a:t> ser um proto-</a:t>
            </a:r>
            <a:r>
              <a:rPr lang="en-US" dirty="0" err="1"/>
              <a:t>aglomerado</a:t>
            </a:r>
            <a:r>
              <a:rPr lang="en-US" dirty="0"/>
              <a:t> (</a:t>
            </a:r>
            <a:r>
              <a:rPr lang="en-US" dirty="0">
                <a:hlinkClick r:id="rId6"/>
              </a:rPr>
              <a:t>Scholtz+ 2023</a:t>
            </a:r>
            <a:r>
              <a:rPr lang="en-US" dirty="0"/>
              <a:t>)</a:t>
            </a:r>
          </a:p>
          <a:p>
            <a:r>
              <a:rPr lang="pt-BR" dirty="0"/>
              <a:t>As propriedades de algumas linhas de emissão sugerem a presença de um núcleo ativo (</a:t>
            </a:r>
            <a:r>
              <a:rPr lang="pt-BR" dirty="0">
                <a:hlinkClick r:id="rId7"/>
              </a:rPr>
              <a:t>Maiolino+ 2023a</a:t>
            </a:r>
            <a:r>
              <a:rPr lang="pt-BR" dirty="0"/>
              <a:t>), contendo um buraco negro com 10</a:t>
            </a:r>
            <a:r>
              <a:rPr lang="pt-BR" baseline="30000" dirty="0"/>
              <a:t>6.2±0.3</a:t>
            </a:r>
            <a:r>
              <a:rPr lang="pt-BR" dirty="0"/>
              <a:t> massas solares.</a:t>
            </a:r>
          </a:p>
          <a:p>
            <a:r>
              <a:rPr lang="pt-BR" dirty="0">
                <a:solidFill>
                  <a:schemeClr val="bg1"/>
                </a:solidFill>
              </a:rPr>
              <a:t>A deteção de emissão condizente com He II  em z=10.6 (</a:t>
            </a:r>
            <a:r>
              <a:rPr lang="pt-BR" dirty="0">
                <a:solidFill>
                  <a:schemeClr val="bg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Maiolino+ 2023b</a:t>
            </a:r>
            <a:r>
              <a:rPr lang="pt-BR" dirty="0">
                <a:solidFill>
                  <a:schemeClr val="bg1"/>
                </a:solidFill>
              </a:rPr>
              <a:t>) se deve à presença de estrelas de População III nesta galáxia</a:t>
            </a:r>
            <a:r>
              <a:rPr lang="pt-BR" dirty="0"/>
              <a:t>.</a:t>
            </a:r>
          </a:p>
          <a:p>
            <a:endParaRPr lang="pt-BR" dirty="0"/>
          </a:p>
          <a:p>
            <a:endParaRPr lang="pt-BR" dirty="0"/>
          </a:p>
          <a:p>
            <a:endParaRPr lang="pt-BR" dirty="0">
              <a:hlinkClick r:id="rId3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8F3409-8E02-DC71-AB75-401BDBCD7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2023-08-01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725FC1-0C0C-C34E-0913-AF05CC416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 Semana da Física 2023, UNICAMP 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1756CF-AF33-930D-D57E-A1100A6DE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52DC6-623C-48BC-B85C-14D3E086A77C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30427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2E6061C-535E-105B-81F6-446E9C429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GN-z11</a:t>
            </a:r>
          </a:p>
        </p:txBody>
      </p:sp>
      <p:pic>
        <p:nvPicPr>
          <p:cNvPr id="11" name="Content Placeholder 10" descr="A group of graphs showing different types of waves&#10;&#10;Description automatically generated">
            <a:extLst>
              <a:ext uri="{FF2B5EF4-FFF2-40B4-BE49-F238E27FC236}">
                <a16:creationId xmlns:a16="http://schemas.microsoft.com/office/drawing/2014/main" id="{6A8578A7-DF30-7F67-051A-6D03C7AADC9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0" y="1881981"/>
            <a:ext cx="5143500" cy="4238625"/>
          </a:xfrm>
        </p:spPr>
      </p:pic>
      <p:pic>
        <p:nvPicPr>
          <p:cNvPr id="13" name="Content Placeholder 12" descr="A graph of a diagram&#10;&#10;Description automatically generated">
            <a:extLst>
              <a:ext uri="{FF2B5EF4-FFF2-40B4-BE49-F238E27FC236}">
                <a16:creationId xmlns:a16="http://schemas.microsoft.com/office/drawing/2014/main" id="{58E0D2CB-2993-0A9C-2557-6B6FC90A9B7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12688"/>
            <a:ext cx="5095875" cy="379095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4336AB-96F2-F050-EE9E-B811A9C35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2023-08-01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3C96CF-8677-C9C4-B2D7-29A5BA3D1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 Semana da Física 2023, UNICAMP 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A04683-8BDF-7CB5-8F67-88431D392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52DC6-623C-48BC-B85C-14D3E086A77C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79071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890E92E3-8978-752C-6248-5A46A6897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GN-z11</a:t>
            </a:r>
            <a:endParaRPr lang="pt-BR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DAD39CD-1FBE-7F24-B574-30F94A94B5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 </a:t>
            </a:r>
            <a:r>
              <a:rPr lang="en-US" dirty="0" err="1"/>
              <a:t>Galáxia</a:t>
            </a:r>
            <a:r>
              <a:rPr lang="en-US" dirty="0"/>
              <a:t> </a:t>
            </a:r>
            <a:r>
              <a:rPr lang="en-US" dirty="0" err="1"/>
              <a:t>mais</a:t>
            </a:r>
            <a:r>
              <a:rPr lang="en-US" dirty="0"/>
              <a:t> </a:t>
            </a:r>
            <a:r>
              <a:rPr lang="en-US" dirty="0" err="1"/>
              <a:t>distante</a:t>
            </a:r>
            <a:r>
              <a:rPr lang="en-US" dirty="0"/>
              <a:t> </a:t>
            </a:r>
            <a:r>
              <a:rPr lang="en-US" dirty="0" err="1"/>
              <a:t>descoberta</a:t>
            </a:r>
            <a:r>
              <a:rPr lang="en-US" dirty="0"/>
              <a:t> </a:t>
            </a:r>
            <a:r>
              <a:rPr lang="en-US" dirty="0" err="1"/>
              <a:t>pelo</a:t>
            </a:r>
            <a:r>
              <a:rPr lang="en-US" dirty="0"/>
              <a:t> HST  (</a:t>
            </a:r>
            <a:r>
              <a:rPr lang="en-US" dirty="0">
                <a:hlinkClick r:id="rId2"/>
              </a:rPr>
              <a:t>Bouwens+2010</a:t>
            </a:r>
            <a:r>
              <a:rPr lang="en-US" dirty="0"/>
              <a:t>; </a:t>
            </a:r>
            <a:r>
              <a:rPr lang="en-US" dirty="0">
                <a:hlinkClick r:id="rId3"/>
              </a:rPr>
              <a:t>Oesch+2016</a:t>
            </a:r>
            <a:r>
              <a:rPr lang="en-US" dirty="0"/>
              <a:t>)</a:t>
            </a:r>
          </a:p>
          <a:p>
            <a:r>
              <a:rPr lang="pt-BR" dirty="0"/>
              <a:t>Observações  espectroscópicas (</a:t>
            </a:r>
            <a:r>
              <a:rPr lang="pt-BR" dirty="0">
                <a:hlinkClick r:id="rId4"/>
              </a:rPr>
              <a:t>Bunker+ 2023</a:t>
            </a:r>
            <a:r>
              <a:rPr lang="pt-BR" dirty="0"/>
              <a:t>) e fotom</a:t>
            </a:r>
            <a:r>
              <a:rPr lang="pt-BR" dirty="0">
                <a:hlinkClick r:id="rId3"/>
              </a:rPr>
              <a:t>é</a:t>
            </a:r>
            <a:r>
              <a:rPr lang="pt-BR" dirty="0"/>
              <a:t>tricas (</a:t>
            </a:r>
            <a:r>
              <a:rPr lang="pt-BR" dirty="0">
                <a:hlinkClick r:id="rId5"/>
              </a:rPr>
              <a:t>Tacchella+ 2023</a:t>
            </a:r>
            <a:r>
              <a:rPr lang="pt-BR" dirty="0"/>
              <a:t>)  confirmam um </a:t>
            </a:r>
            <a:r>
              <a:rPr lang="pt-BR" dirty="0" err="1"/>
              <a:t>redshift</a:t>
            </a:r>
            <a:r>
              <a:rPr lang="pt-BR" dirty="0"/>
              <a:t> de z=10.6</a:t>
            </a:r>
          </a:p>
          <a:p>
            <a:r>
              <a:rPr lang="pt-BR" dirty="0"/>
              <a:t>Possui  uma distribuição luminosa compacta, ,com um </a:t>
            </a:r>
            <a:r>
              <a:rPr lang="pt-BR" i="1" dirty="0"/>
              <a:t>raio efetivo </a:t>
            </a:r>
            <a:r>
              <a:rPr lang="pt-BR" dirty="0"/>
              <a:t>de 200 </a:t>
            </a:r>
            <a:r>
              <a:rPr lang="pt-BR" dirty="0" err="1"/>
              <a:t>pc</a:t>
            </a:r>
            <a:r>
              <a:rPr lang="pt-BR" dirty="0"/>
              <a:t> (672 anos-luz)</a:t>
            </a:r>
            <a:r>
              <a:rPr lang="pt-BR" i="1" dirty="0"/>
              <a:t> , </a:t>
            </a:r>
            <a:r>
              <a:rPr lang="pt-BR" dirty="0"/>
              <a:t>população estelar com idade média de 20 milhões de anos e massa de 10</a:t>
            </a:r>
            <a:r>
              <a:rPr lang="pt-BR" baseline="30000" dirty="0"/>
              <a:t>9</a:t>
            </a:r>
            <a:r>
              <a:rPr lang="pt-BR" dirty="0"/>
              <a:t> massas solares.</a:t>
            </a:r>
          </a:p>
          <a:p>
            <a:r>
              <a:rPr lang="pt-BR" dirty="0"/>
              <a:t>A proximidade de outras galáxias com z≈10 sugere que faz parte de um halo de matéria escura  com ≈10</a:t>
            </a:r>
            <a:r>
              <a:rPr lang="pt-BR" baseline="30000" dirty="0"/>
              <a:t>10</a:t>
            </a:r>
            <a:r>
              <a:rPr lang="pt-BR" dirty="0"/>
              <a:t> massas solares. A distribuição da emissão de </a:t>
            </a:r>
            <a:r>
              <a:rPr lang="pt-BR" dirty="0" err="1"/>
              <a:t>Lyman</a:t>
            </a:r>
            <a:r>
              <a:rPr lang="pt-BR" dirty="0"/>
              <a:t> </a:t>
            </a:r>
            <a:r>
              <a:rPr lang="el-GR" dirty="0"/>
              <a:t>α</a:t>
            </a:r>
            <a:r>
              <a:rPr lang="en-US" dirty="0"/>
              <a:t> </a:t>
            </a:r>
            <a:r>
              <a:rPr lang="en-US" dirty="0" err="1"/>
              <a:t>demonstra</a:t>
            </a:r>
            <a:r>
              <a:rPr lang="en-US" dirty="0"/>
              <a:t> que  é </a:t>
            </a:r>
            <a:r>
              <a:rPr lang="en-US" dirty="0" err="1"/>
              <a:t>parte</a:t>
            </a:r>
            <a:r>
              <a:rPr lang="en-US" dirty="0"/>
              <a:t> de um halo de 0.8-3.2 kpc </a:t>
            </a:r>
            <a:r>
              <a:rPr lang="en-US" dirty="0" err="1"/>
              <a:t>sugerindo</a:t>
            </a:r>
            <a:r>
              <a:rPr lang="en-US" dirty="0"/>
              <a:t> que GN-z11 </a:t>
            </a:r>
            <a:r>
              <a:rPr lang="en-US" dirty="0" err="1"/>
              <a:t>pode</a:t>
            </a:r>
            <a:r>
              <a:rPr lang="en-US" dirty="0"/>
              <a:t> ser um proto-</a:t>
            </a:r>
            <a:r>
              <a:rPr lang="en-US" dirty="0" err="1"/>
              <a:t>aglomerado</a:t>
            </a:r>
            <a:r>
              <a:rPr lang="en-US" dirty="0"/>
              <a:t> (</a:t>
            </a:r>
            <a:r>
              <a:rPr lang="en-US" dirty="0">
                <a:hlinkClick r:id="rId6"/>
              </a:rPr>
              <a:t>Scholtz+ 2023</a:t>
            </a:r>
            <a:r>
              <a:rPr lang="en-US" dirty="0"/>
              <a:t>)</a:t>
            </a:r>
          </a:p>
          <a:p>
            <a:r>
              <a:rPr lang="pt-BR" dirty="0"/>
              <a:t>As propriedades de algumas linhas de emissão sugerem a presença de um núcleo ativo (</a:t>
            </a:r>
            <a:r>
              <a:rPr lang="pt-BR" dirty="0">
                <a:hlinkClick r:id="rId7"/>
              </a:rPr>
              <a:t>Maiolino+ 2023a</a:t>
            </a:r>
            <a:r>
              <a:rPr lang="pt-BR" dirty="0"/>
              <a:t>) , contendo um buraco negro com 10</a:t>
            </a:r>
            <a:r>
              <a:rPr lang="pt-BR" baseline="30000" dirty="0"/>
              <a:t>6.2±0.3</a:t>
            </a:r>
            <a:r>
              <a:rPr lang="pt-BR" dirty="0"/>
              <a:t> massas solares.</a:t>
            </a:r>
          </a:p>
          <a:p>
            <a:r>
              <a:rPr lang="pt-BR" dirty="0"/>
              <a:t>A deteção de emissão condizente com He II  em z=10.6 (</a:t>
            </a:r>
            <a:r>
              <a:rPr lang="pt-BR" dirty="0">
                <a:hlinkClick r:id="rId8"/>
              </a:rPr>
              <a:t>Maiolino+ 2023b</a:t>
            </a:r>
            <a:r>
              <a:rPr lang="pt-BR" dirty="0"/>
              <a:t>) se deve à presença de estrelas de População III nesta galáxia.</a:t>
            </a:r>
          </a:p>
          <a:p>
            <a:endParaRPr lang="pt-BR" dirty="0"/>
          </a:p>
          <a:p>
            <a:endParaRPr lang="pt-BR" dirty="0"/>
          </a:p>
          <a:p>
            <a:endParaRPr lang="pt-BR" dirty="0">
              <a:hlinkClick r:id="rId3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8F3409-8E02-DC71-AB75-401BDBCD7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2023-08-01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725FC1-0C0C-C34E-0913-AF05CC416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 Semana da Física 2023, UNICAMP 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1756CF-AF33-930D-D57E-A1100A6DE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52DC6-623C-48BC-B85C-14D3E086A77C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983607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474724DD-B744-E379-E725-7029C92A4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GN-z11 : </a:t>
            </a:r>
            <a:r>
              <a:rPr lang="pt-BR" dirty="0" err="1"/>
              <a:t>HeII</a:t>
            </a:r>
            <a:r>
              <a:rPr lang="pt-BR" dirty="0"/>
              <a:t> (1640Å)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FFF568-DE09-0BB1-4DB8-A98A0D1FC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2023-08-01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8DCA39-09B0-5D66-3BA9-DE3FAB719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 Semana da Física 2023, UNICAMP 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81D949-E799-FCA6-B598-94C46BB72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52DC6-623C-48BC-B85C-14D3E086A77C}" type="slidenum">
              <a:rPr lang="en-GB" smtClean="0"/>
              <a:t>48</a:t>
            </a:fld>
            <a:endParaRPr lang="en-GB"/>
          </a:p>
        </p:txBody>
      </p:sp>
      <p:pic>
        <p:nvPicPr>
          <p:cNvPr id="10" name="Picture 9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411F1949-6D5B-068A-96EA-FAC0ED7949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895" y="1861039"/>
            <a:ext cx="8075009" cy="4209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61599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45F7DFE-BF6B-B91E-FFBA-719DE4D04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dirty="0"/>
              <a:t>GN-z11: localização de regiões com linhas de emissão.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D9D91E-B0A3-69EF-ED04-DFE8FC2EA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2023-08-01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13A8E1-8643-74BB-E646-B55ABBEBB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 Semana da Física 2023, UNICAMP 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C082D2-1EB0-13A5-1024-0091DFE48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52DC6-623C-48BC-B85C-14D3E086A77C}" type="slidenum">
              <a:rPr lang="en-GB" smtClean="0"/>
              <a:t>49</a:t>
            </a:fld>
            <a:endParaRPr lang="en-GB"/>
          </a:p>
        </p:txBody>
      </p:sp>
      <p:pic>
        <p:nvPicPr>
          <p:cNvPr id="6" name="Picture 5" descr="A group of images of different colors&#10;&#10;Description automatically generated">
            <a:extLst>
              <a:ext uri="{FF2B5EF4-FFF2-40B4-BE49-F238E27FC236}">
                <a16:creationId xmlns:a16="http://schemas.microsoft.com/office/drawing/2014/main" id="{83B0935B-A5AD-A025-F750-25702E45C1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917" y="1360817"/>
            <a:ext cx="7536942" cy="49789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126FFEE-0D7C-903D-214C-98CE30F2B8D1}"/>
              </a:ext>
            </a:extLst>
          </p:cNvPr>
          <p:cNvSpPr txBox="1"/>
          <p:nvPr/>
        </p:nvSpPr>
        <p:spPr>
          <a:xfrm>
            <a:off x="448235" y="2079812"/>
            <a:ext cx="1844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Dados IFU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E7A250-AF90-36FF-4844-9929F734278E}"/>
              </a:ext>
            </a:extLst>
          </p:cNvPr>
          <p:cNvSpPr txBox="1"/>
          <p:nvPr/>
        </p:nvSpPr>
        <p:spPr>
          <a:xfrm>
            <a:off x="461682" y="4751659"/>
            <a:ext cx="1618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Imagens</a:t>
            </a:r>
          </a:p>
        </p:txBody>
      </p:sp>
    </p:spTree>
    <p:extLst>
      <p:ext uri="{BB962C8B-B14F-4D97-AF65-F5344CB8AC3E}">
        <p14:creationId xmlns:p14="http://schemas.microsoft.com/office/powerpoint/2010/main" val="23253257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9E153D-3C2F-27E5-08D1-EEF8B0077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2023-08-01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6A3FB9-129E-A446-1ABD-3C3E107DD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 Semana da Física 2023, UNICAMP 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B9593-7E7F-30F0-0C82-912ED27F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52DC6-623C-48BC-B85C-14D3E086A77C}" type="slidenum">
              <a:rPr lang="en-GB" smtClean="0"/>
              <a:t>5</a:t>
            </a:fld>
            <a:endParaRPr lang="en-GB"/>
          </a:p>
        </p:txBody>
      </p:sp>
      <p:pic>
        <p:nvPicPr>
          <p:cNvPr id="8" name="Picture 7" descr="A diagram of different types of galaxies&#10;&#10;Description automatically generated">
            <a:extLst>
              <a:ext uri="{FF2B5EF4-FFF2-40B4-BE49-F238E27FC236}">
                <a16:creationId xmlns:a16="http://schemas.microsoft.com/office/drawing/2014/main" id="{88350FE7-CF22-2A3E-A14F-42E6723097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100" y="19050"/>
            <a:ext cx="9067800" cy="68199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CC24098-F2B3-20E4-71A9-90DCC16A019B}"/>
              </a:ext>
            </a:extLst>
          </p:cNvPr>
          <p:cNvSpPr txBox="1"/>
          <p:nvPr/>
        </p:nvSpPr>
        <p:spPr>
          <a:xfrm>
            <a:off x="304800" y="1390650"/>
            <a:ext cx="14674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Fonte: </a:t>
            </a:r>
          </a:p>
          <a:p>
            <a:r>
              <a:rPr lang="pt-BR" dirty="0" err="1">
                <a:solidFill>
                  <a:schemeClr val="bg1"/>
                </a:solidFill>
              </a:rPr>
              <a:t>Romeel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 err="1">
                <a:solidFill>
                  <a:schemeClr val="bg1"/>
                </a:solidFill>
              </a:rPr>
              <a:t>Davé</a:t>
            </a:r>
            <a:r>
              <a:rPr lang="pt-BR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391008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57B56C1-BEF4-95FB-6DDD-9B82C5CD0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-323767"/>
            <a:ext cx="3932237" cy="1600200"/>
          </a:xfrm>
        </p:spPr>
        <p:txBody>
          <a:bodyPr/>
          <a:lstStyle/>
          <a:p>
            <a:r>
              <a:rPr lang="pt-BR" dirty="0"/>
              <a:t>GN-z11: </a:t>
            </a:r>
            <a:r>
              <a:rPr lang="pt-BR" dirty="0" err="1"/>
              <a:t>HeII</a:t>
            </a:r>
            <a:r>
              <a:rPr lang="pt-BR" dirty="0"/>
              <a:t> 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CC58DEA-B43F-4B0E-6396-5970C5601918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F387264-3781-9B04-F5B2-BB1AF34C1B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501593"/>
            <a:ext cx="3932237" cy="3811588"/>
          </a:xfrm>
        </p:spPr>
        <p:txBody>
          <a:bodyPr>
            <a:normAutofit fontScale="925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Intervalos de confiança combinando distancia e intensidade de emissão de um núcleo ativo  caso fosse a fonte de emissão de hélio.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Este resultado sugere que outra fonte de energia é necessária, podendo se dever a estrelas de População III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FD44D1-91F1-0551-76EB-00011EFD0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2023-08-01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306DE0-8172-83D1-1888-F67300BF3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/>
              <a:t> Semana da Física 2023, UNICAMP 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20E7C3-09DF-7168-B15D-1478F8ECA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52DC6-623C-48BC-B85C-14D3E086A77C}" type="slidenum">
              <a:rPr lang="en-GB" smtClean="0"/>
              <a:t>50</a:t>
            </a:fld>
            <a:endParaRPr lang="en-GB" dirty="0"/>
          </a:p>
        </p:txBody>
      </p:sp>
      <p:pic>
        <p:nvPicPr>
          <p:cNvPr id="6" name="Picture 5" descr="A graph of a curve&#10;&#10;Description automatically generated">
            <a:extLst>
              <a:ext uri="{FF2B5EF4-FFF2-40B4-BE49-F238E27FC236}">
                <a16:creationId xmlns:a16="http://schemas.microsoft.com/office/drawing/2014/main" id="{FE32A107-7E62-CA80-D907-876142C9D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88" y="1452562"/>
            <a:ext cx="5467350" cy="39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71461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E9AF2-9DD0-9BEF-ABC6-62C56A5E5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Emissão</a:t>
            </a:r>
            <a:r>
              <a:rPr lang="en-US" dirty="0"/>
              <a:t> de </a:t>
            </a:r>
            <a:r>
              <a:rPr lang="en-US" dirty="0" err="1"/>
              <a:t>galáxias</a:t>
            </a:r>
            <a:r>
              <a:rPr lang="en-US" dirty="0"/>
              <a:t> no Ultra-Violeta </a:t>
            </a:r>
            <a:endParaRPr lang="pt-B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A75317-7B4B-517A-2ED5-F0200F338C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Caracterizada</a:t>
            </a:r>
            <a:r>
              <a:rPr lang="en-US" dirty="0"/>
              <a:t> pela </a:t>
            </a:r>
            <a:r>
              <a:rPr lang="en-US" dirty="0" err="1"/>
              <a:t>inclinação</a:t>
            </a:r>
            <a:r>
              <a:rPr lang="en-US" dirty="0"/>
              <a:t> do </a:t>
            </a:r>
            <a:r>
              <a:rPr lang="en-US" dirty="0" err="1"/>
              <a:t>contínuo</a:t>
            </a:r>
            <a:r>
              <a:rPr lang="en-US" dirty="0"/>
              <a:t> </a:t>
            </a:r>
            <a:r>
              <a:rPr lang="en-US" dirty="0" err="1"/>
              <a:t>estelar</a:t>
            </a:r>
            <a:r>
              <a:rPr lang="en-US" dirty="0"/>
              <a:t> entre</a:t>
            </a:r>
          </a:p>
          <a:p>
            <a:pPr marL="0" indent="0">
              <a:buNone/>
            </a:pPr>
            <a:r>
              <a:rPr lang="en-US" dirty="0"/>
              <a:t>    0.09 µm &lt;= </a:t>
            </a:r>
            <a:r>
              <a:rPr lang="el-GR" dirty="0"/>
              <a:t>λ</a:t>
            </a:r>
            <a:r>
              <a:rPr lang="en-US" dirty="0"/>
              <a:t> &lt;= 0.35 µm.</a:t>
            </a:r>
          </a:p>
          <a:p>
            <a:r>
              <a:rPr lang="en-US" dirty="0" err="1"/>
              <a:t>Permite</a:t>
            </a:r>
            <a:r>
              <a:rPr lang="en-US" dirty="0"/>
              <a:t> </a:t>
            </a:r>
            <a:r>
              <a:rPr lang="en-US" dirty="0" err="1"/>
              <a:t>estimar</a:t>
            </a:r>
            <a:endParaRPr lang="en-US" dirty="0"/>
          </a:p>
          <a:p>
            <a:pPr lvl="1"/>
            <a:r>
              <a:rPr lang="en-US" dirty="0"/>
              <a:t>A </a:t>
            </a:r>
            <a:r>
              <a:rPr lang="en-US" dirty="0" err="1"/>
              <a:t>quantidade</a:t>
            </a:r>
            <a:r>
              <a:rPr lang="en-US" dirty="0"/>
              <a:t> de </a:t>
            </a:r>
            <a:r>
              <a:rPr lang="en-US" dirty="0" err="1"/>
              <a:t>estrelas</a:t>
            </a:r>
            <a:r>
              <a:rPr lang="en-US" dirty="0"/>
              <a:t> </a:t>
            </a:r>
            <a:r>
              <a:rPr lang="en-US" dirty="0" err="1"/>
              <a:t>jovens</a:t>
            </a:r>
            <a:r>
              <a:rPr lang="en-US" dirty="0"/>
              <a:t> e </a:t>
            </a:r>
            <a:r>
              <a:rPr lang="en-US" dirty="0" err="1"/>
              <a:t>massivas</a:t>
            </a:r>
            <a:r>
              <a:rPr lang="en-US" dirty="0"/>
              <a:t> dos </a:t>
            </a:r>
            <a:r>
              <a:rPr lang="en-US" dirty="0" err="1"/>
              <a:t>tipos</a:t>
            </a:r>
            <a:r>
              <a:rPr lang="en-US" dirty="0"/>
              <a:t> </a:t>
            </a:r>
            <a:r>
              <a:rPr lang="en-US" dirty="0" err="1"/>
              <a:t>espectrais</a:t>
            </a:r>
            <a:r>
              <a:rPr lang="en-US" dirty="0"/>
              <a:t> O e B</a:t>
            </a:r>
          </a:p>
          <a:p>
            <a:pPr lvl="2"/>
            <a:r>
              <a:rPr lang="en-US" dirty="0"/>
              <a:t>Taxa de </a:t>
            </a:r>
            <a:r>
              <a:rPr lang="en-US" dirty="0" err="1"/>
              <a:t>formação</a:t>
            </a:r>
            <a:r>
              <a:rPr lang="en-US" dirty="0"/>
              <a:t> </a:t>
            </a:r>
            <a:r>
              <a:rPr lang="en-US" dirty="0" err="1"/>
              <a:t>estelar</a:t>
            </a:r>
            <a:r>
              <a:rPr lang="en-US" dirty="0"/>
              <a:t> </a:t>
            </a:r>
            <a:r>
              <a:rPr lang="en-US" dirty="0" err="1"/>
              <a:t>recente</a:t>
            </a:r>
            <a:endParaRPr lang="en-US" dirty="0"/>
          </a:p>
          <a:p>
            <a:pPr lvl="2"/>
            <a:r>
              <a:rPr lang="en-US" dirty="0" err="1"/>
              <a:t>Função</a:t>
            </a:r>
            <a:r>
              <a:rPr lang="en-US" dirty="0"/>
              <a:t> de Massa </a:t>
            </a:r>
            <a:r>
              <a:rPr lang="en-US" dirty="0" err="1"/>
              <a:t>Inicial</a:t>
            </a:r>
            <a:endParaRPr lang="en-US" dirty="0"/>
          </a:p>
          <a:p>
            <a:pPr lvl="1"/>
            <a:r>
              <a:rPr lang="en-US" dirty="0" err="1"/>
              <a:t>Indiretamente</a:t>
            </a:r>
            <a:r>
              <a:rPr lang="en-US" dirty="0"/>
              <a:t> </a:t>
            </a:r>
            <a:r>
              <a:rPr lang="en-US" dirty="0" err="1"/>
              <a:t>mede</a:t>
            </a:r>
            <a:r>
              <a:rPr lang="en-US" dirty="0"/>
              <a:t> a </a:t>
            </a:r>
            <a:r>
              <a:rPr lang="en-US" dirty="0" err="1"/>
              <a:t>atenuação</a:t>
            </a:r>
            <a:r>
              <a:rPr lang="en-US" dirty="0"/>
              <a:t> </a:t>
            </a:r>
            <a:r>
              <a:rPr lang="en-US" dirty="0" err="1"/>
              <a:t>devido</a:t>
            </a:r>
            <a:r>
              <a:rPr lang="en-US" dirty="0"/>
              <a:t> à </a:t>
            </a:r>
            <a:r>
              <a:rPr lang="en-US" dirty="0" err="1"/>
              <a:t>poeira</a:t>
            </a:r>
            <a:r>
              <a:rPr lang="en-US" dirty="0"/>
              <a:t>.</a:t>
            </a:r>
          </a:p>
          <a:p>
            <a:pPr lvl="1"/>
            <a:r>
              <a:rPr lang="pt-BR" dirty="0"/>
              <a:t>Estimar a idade média da componente estelar </a:t>
            </a:r>
          </a:p>
          <a:p>
            <a:pPr lvl="1"/>
            <a:endParaRPr lang="pt-B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555C4D-C809-9FAD-E1E3-2D539EB00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2023-08-01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2EE4CB-E3F6-FFA4-D8FC-AB7D97B17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 Semana da Física 2023, UNICAMP 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CADA-E304-CBDB-1E1E-0D3D552AD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52DC6-623C-48BC-B85C-14D3E086A77C}" type="slidenum">
              <a:rPr lang="en-GB" smtClean="0"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983666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6847C-6EDA-17EA-2D1F-CDC48BC2F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Emissão</a:t>
            </a:r>
            <a:r>
              <a:rPr lang="en-US" dirty="0"/>
              <a:t> de galaxias no Ultra-Violeta </a:t>
            </a:r>
            <a:endParaRPr lang="pt-B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DA8B0E-8375-D9CF-592F-4DDD700ED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2023-08-01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1933EF-F78C-8F22-53F2-1DCEA4FAF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 Semana da Física 2023, UNICAMP 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339E5C-34FE-D7BB-AB9F-D2E328ACC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52DC6-623C-48BC-B85C-14D3E086A77C}" type="slidenum">
              <a:rPr lang="en-GB" smtClean="0"/>
              <a:t>52</a:t>
            </a:fld>
            <a:endParaRPr lang="en-GB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A20B032-731E-DB78-219A-2B80323818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200" dirty="0"/>
              <a:t>Medidas feitas por </a:t>
            </a:r>
            <a:r>
              <a:rPr lang="en-US" sz="2200" dirty="0">
                <a:hlinkClick r:id="rId2"/>
              </a:rPr>
              <a:t>Topping+ 2023</a:t>
            </a:r>
            <a:r>
              <a:rPr lang="en-US" sz="2200" dirty="0"/>
              <a:t> </a:t>
            </a:r>
            <a:r>
              <a:rPr lang="en-US" sz="2200" dirty="0" err="1"/>
              <a:t>usando</a:t>
            </a:r>
            <a:r>
              <a:rPr lang="en-US" sz="2200" dirty="0"/>
              <a:t> </a:t>
            </a:r>
            <a:r>
              <a:rPr lang="en-US" sz="2200" dirty="0" err="1"/>
              <a:t>uma</a:t>
            </a:r>
            <a:r>
              <a:rPr lang="en-US" sz="2200" dirty="0"/>
              <a:t> </a:t>
            </a:r>
            <a:r>
              <a:rPr lang="en-US" sz="2200" dirty="0" err="1"/>
              <a:t>amostra</a:t>
            </a:r>
            <a:r>
              <a:rPr lang="en-US" sz="2200" dirty="0"/>
              <a:t> de 1276 </a:t>
            </a:r>
            <a:r>
              <a:rPr lang="en-US" sz="2200" dirty="0" err="1"/>
              <a:t>galáxias</a:t>
            </a:r>
            <a:r>
              <a:rPr lang="en-US" sz="2200" dirty="0"/>
              <a:t>, das </a:t>
            </a:r>
            <a:r>
              <a:rPr lang="en-US" sz="2200" dirty="0" err="1"/>
              <a:t>quais</a:t>
            </a:r>
            <a:r>
              <a:rPr lang="en-US" sz="2200" dirty="0"/>
              <a:t> 179 a z &gt; 9. Nesta </a:t>
            </a:r>
            <a:r>
              <a:rPr lang="en-US" sz="2200" dirty="0" err="1"/>
              <a:t>amostra</a:t>
            </a:r>
            <a:r>
              <a:rPr lang="en-US" sz="2200" dirty="0"/>
              <a:t>, as </a:t>
            </a:r>
            <a:r>
              <a:rPr lang="en-US" sz="2200" dirty="0" err="1"/>
              <a:t>linhas</a:t>
            </a:r>
            <a:r>
              <a:rPr lang="en-US" sz="2200" dirty="0"/>
              <a:t> de </a:t>
            </a:r>
            <a:r>
              <a:rPr lang="en-US" sz="2200" dirty="0" err="1"/>
              <a:t>emissão</a:t>
            </a:r>
            <a:r>
              <a:rPr lang="en-US" sz="2200" dirty="0"/>
              <a:t> </a:t>
            </a:r>
            <a:r>
              <a:rPr lang="en-US" sz="2200" dirty="0" err="1"/>
              <a:t>nao</a:t>
            </a:r>
            <a:r>
              <a:rPr lang="en-US" sz="2200" dirty="0"/>
              <a:t> </a:t>
            </a:r>
            <a:r>
              <a:rPr lang="en-US" sz="2200" dirty="0" err="1"/>
              <a:t>tem</a:t>
            </a:r>
            <a:r>
              <a:rPr lang="en-US" sz="2200" dirty="0"/>
              <a:t> um </a:t>
            </a:r>
            <a:r>
              <a:rPr lang="en-US" sz="2200" dirty="0" err="1"/>
              <a:t>efeito</a:t>
            </a:r>
            <a:r>
              <a:rPr lang="en-US" sz="2200" dirty="0"/>
              <a:t> </a:t>
            </a:r>
            <a:r>
              <a:rPr lang="en-US" sz="2200" dirty="0" err="1"/>
              <a:t>significativo</a:t>
            </a:r>
            <a:r>
              <a:rPr lang="en-US" sz="2200" dirty="0"/>
              <a:t> </a:t>
            </a:r>
            <a:r>
              <a:rPr lang="en-US" sz="2200" dirty="0" err="1"/>
              <a:t>na</a:t>
            </a:r>
            <a:r>
              <a:rPr lang="en-US" sz="2200" dirty="0"/>
              <a:t> </a:t>
            </a:r>
            <a:r>
              <a:rPr lang="en-US" sz="2200" dirty="0" err="1"/>
              <a:t>medida</a:t>
            </a:r>
            <a:r>
              <a:rPr lang="en-US" sz="2200" dirty="0"/>
              <a:t>.</a:t>
            </a:r>
            <a:endParaRPr lang="pt-BR" sz="2200" dirty="0"/>
          </a:p>
          <a:p>
            <a:endParaRPr lang="pt-BR" dirty="0"/>
          </a:p>
        </p:txBody>
      </p:sp>
      <p:pic>
        <p:nvPicPr>
          <p:cNvPr id="11" name="Picture 10" descr="A graph of a graph of a graph&#10;&#10;Description automatically generated">
            <a:extLst>
              <a:ext uri="{FF2B5EF4-FFF2-40B4-BE49-F238E27FC236}">
                <a16:creationId xmlns:a16="http://schemas.microsoft.com/office/drawing/2014/main" id="{4EA41E5D-2001-FE63-AAA9-5F6B041CD5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57" y="3003383"/>
            <a:ext cx="11210925" cy="28479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6408C63-D84C-FBBA-5FED-5F836B29E15F}"/>
              </a:ext>
            </a:extLst>
          </p:cNvPr>
          <p:cNvSpPr txBox="1"/>
          <p:nvPr/>
        </p:nvSpPr>
        <p:spPr>
          <a:xfrm>
            <a:off x="8726905" y="5727032"/>
            <a:ext cx="1561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Topping+ 2023</a:t>
            </a:r>
            <a:endParaRPr lang="pt-BR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B19576-0435-305B-F977-FBF29B3413BF}"/>
              </a:ext>
            </a:extLst>
          </p:cNvPr>
          <p:cNvSpPr txBox="1"/>
          <p:nvPr/>
        </p:nvSpPr>
        <p:spPr>
          <a:xfrm flipH="1">
            <a:off x="1596042" y="2868446"/>
            <a:ext cx="10404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z = 5.75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E7484F-E4AA-3326-BF57-F6A2B7FA8ABE}"/>
              </a:ext>
            </a:extLst>
          </p:cNvPr>
          <p:cNvSpPr txBox="1"/>
          <p:nvPr/>
        </p:nvSpPr>
        <p:spPr>
          <a:xfrm>
            <a:off x="4445000" y="2881328"/>
            <a:ext cx="10404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z=6.74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7549026-5C44-B165-3085-69D86EC785C6}"/>
              </a:ext>
            </a:extLst>
          </p:cNvPr>
          <p:cNvSpPr txBox="1"/>
          <p:nvPr/>
        </p:nvSpPr>
        <p:spPr>
          <a:xfrm>
            <a:off x="7137400" y="2878001"/>
            <a:ext cx="8675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/>
              <a:t>z=7.74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D5B803-0E2A-ED24-8677-882655B10B3F}"/>
              </a:ext>
            </a:extLst>
          </p:cNvPr>
          <p:cNvSpPr txBox="1"/>
          <p:nvPr/>
        </p:nvSpPr>
        <p:spPr>
          <a:xfrm>
            <a:off x="9817100" y="2863683"/>
            <a:ext cx="8675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/>
              <a:t>z=8.68</a:t>
            </a:r>
          </a:p>
        </p:txBody>
      </p:sp>
    </p:spTree>
    <p:extLst>
      <p:ext uri="{BB962C8B-B14F-4D97-AF65-F5344CB8AC3E}">
        <p14:creationId xmlns:p14="http://schemas.microsoft.com/office/powerpoint/2010/main" val="138732332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3C80489-6EBB-77A6-8A07-5C1216262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A133E8-7290-4514-BDD2-506FE400D6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Para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luminosidade</a:t>
            </a:r>
            <a:r>
              <a:rPr lang="en-US" dirty="0"/>
              <a:t> </a:t>
            </a:r>
            <a:r>
              <a:rPr lang="en-US" dirty="0" err="1"/>
              <a:t>fixa</a:t>
            </a:r>
            <a:r>
              <a:rPr lang="en-US" dirty="0"/>
              <a:t>, as </a:t>
            </a:r>
            <a:r>
              <a:rPr lang="en-US" dirty="0" err="1"/>
              <a:t>galáxias</a:t>
            </a:r>
            <a:r>
              <a:rPr lang="en-US" dirty="0"/>
              <a:t> se </a:t>
            </a:r>
            <a:r>
              <a:rPr lang="en-US" dirty="0" err="1"/>
              <a:t>tornam</a:t>
            </a:r>
            <a:r>
              <a:rPr lang="en-US" dirty="0"/>
              <a:t> </a:t>
            </a:r>
            <a:r>
              <a:rPr lang="en-US" dirty="0" err="1"/>
              <a:t>mais</a:t>
            </a:r>
            <a:r>
              <a:rPr lang="en-US" dirty="0"/>
              <a:t> </a:t>
            </a:r>
            <a:r>
              <a:rPr lang="en-US" dirty="0" err="1"/>
              <a:t>azuis</a:t>
            </a:r>
            <a:endParaRPr lang="en-US" dirty="0"/>
          </a:p>
          <a:p>
            <a:r>
              <a:rPr lang="en-US" dirty="0"/>
              <a:t>A </a:t>
            </a:r>
            <a:r>
              <a:rPr lang="en-US" dirty="0" err="1"/>
              <a:t>fração</a:t>
            </a:r>
            <a:r>
              <a:rPr lang="en-US" dirty="0"/>
              <a:t> de </a:t>
            </a:r>
            <a:r>
              <a:rPr lang="en-US" dirty="0" err="1"/>
              <a:t>galáxias</a:t>
            </a:r>
            <a:r>
              <a:rPr lang="en-US" dirty="0"/>
              <a:t> com </a:t>
            </a:r>
            <a:r>
              <a:rPr lang="en-US" dirty="0" err="1"/>
              <a:t>inclinações</a:t>
            </a:r>
            <a:r>
              <a:rPr lang="en-US" dirty="0"/>
              <a:t> </a:t>
            </a:r>
            <a:r>
              <a:rPr lang="pt-BR" dirty="0"/>
              <a:t>mais </a:t>
            </a:r>
            <a:r>
              <a:rPr lang="en-US" dirty="0" err="1"/>
              <a:t>negativas</a:t>
            </a:r>
            <a:r>
              <a:rPr lang="en-US" dirty="0"/>
              <a:t>  </a:t>
            </a:r>
            <a:r>
              <a:rPr lang="en-US" dirty="0" err="1"/>
              <a:t>cresce</a:t>
            </a:r>
            <a:r>
              <a:rPr lang="en-US" dirty="0"/>
              <a:t> com redshift</a:t>
            </a:r>
          </a:p>
          <a:p>
            <a:r>
              <a:rPr lang="en-US" dirty="0"/>
              <a:t>A </a:t>
            </a:r>
            <a:r>
              <a:rPr lang="en-US" dirty="0" err="1"/>
              <a:t>intensidade</a:t>
            </a:r>
            <a:r>
              <a:rPr lang="en-US" dirty="0"/>
              <a:t> de </a:t>
            </a:r>
            <a:r>
              <a:rPr lang="en-US" dirty="0" err="1"/>
              <a:t>linhas</a:t>
            </a:r>
            <a:r>
              <a:rPr lang="en-US" dirty="0"/>
              <a:t> de </a:t>
            </a:r>
            <a:r>
              <a:rPr lang="en-US" dirty="0" err="1"/>
              <a:t>emissão</a:t>
            </a:r>
            <a:r>
              <a:rPr lang="en-US" dirty="0"/>
              <a:t> (</a:t>
            </a:r>
            <a:r>
              <a:rPr lang="en-US" dirty="0" err="1"/>
              <a:t>estimada</a:t>
            </a:r>
            <a:r>
              <a:rPr lang="en-US" dirty="0"/>
              <a:t> </a:t>
            </a:r>
            <a:r>
              <a:rPr lang="en-US" dirty="0" err="1"/>
              <a:t>fotometricamente</a:t>
            </a:r>
            <a:r>
              <a:rPr lang="en-US" dirty="0"/>
              <a:t>) é  </a:t>
            </a:r>
            <a:r>
              <a:rPr lang="en-US" dirty="0" err="1"/>
              <a:t>menor</a:t>
            </a:r>
            <a:r>
              <a:rPr lang="en-US" dirty="0"/>
              <a:t> para as </a:t>
            </a:r>
            <a:r>
              <a:rPr lang="en-US" dirty="0" err="1"/>
              <a:t>galáxias</a:t>
            </a:r>
            <a:r>
              <a:rPr lang="en-US" dirty="0"/>
              <a:t> </a:t>
            </a:r>
            <a:r>
              <a:rPr lang="en-US" dirty="0" err="1"/>
              <a:t>mais</a:t>
            </a:r>
            <a:r>
              <a:rPr lang="en-US" dirty="0"/>
              <a:t> </a:t>
            </a:r>
            <a:r>
              <a:rPr lang="en-US" dirty="0" err="1"/>
              <a:t>azuis</a:t>
            </a:r>
            <a:r>
              <a:rPr lang="en-US" dirty="0"/>
              <a:t>, </a:t>
            </a:r>
            <a:r>
              <a:rPr lang="en-US" dirty="0" err="1"/>
              <a:t>sugerindo</a:t>
            </a:r>
            <a:r>
              <a:rPr lang="en-US" dirty="0"/>
              <a:t> que para </a:t>
            </a:r>
            <a:r>
              <a:rPr lang="en-US" dirty="0" err="1"/>
              <a:t>estes</a:t>
            </a:r>
            <a:r>
              <a:rPr lang="en-US" dirty="0"/>
              <a:t> </a:t>
            </a:r>
            <a:r>
              <a:rPr lang="en-US" dirty="0" err="1"/>
              <a:t>objetos</a:t>
            </a:r>
            <a:r>
              <a:rPr lang="en-US" dirty="0"/>
              <a:t>, a taxa de escape de </a:t>
            </a:r>
            <a:r>
              <a:rPr lang="en-US" dirty="0" err="1"/>
              <a:t>fótons</a:t>
            </a:r>
            <a:r>
              <a:rPr lang="en-US" dirty="0"/>
              <a:t> é </a:t>
            </a:r>
            <a:r>
              <a:rPr lang="en-US" dirty="0" err="1"/>
              <a:t>maior</a:t>
            </a:r>
            <a:r>
              <a:rPr lang="en-US" dirty="0"/>
              <a:t>.</a:t>
            </a:r>
          </a:p>
          <a:p>
            <a:r>
              <a:rPr lang="en-US" dirty="0"/>
              <a:t>A </a:t>
            </a:r>
            <a:r>
              <a:rPr lang="en-US" dirty="0" err="1"/>
              <a:t>preponderância</a:t>
            </a:r>
            <a:r>
              <a:rPr lang="en-US" dirty="0"/>
              <a:t> de luz </a:t>
            </a:r>
            <a:r>
              <a:rPr lang="en-US" dirty="0" err="1"/>
              <a:t>azul</a:t>
            </a:r>
            <a:r>
              <a:rPr lang="en-US" dirty="0"/>
              <a:t>  </a:t>
            </a:r>
            <a:r>
              <a:rPr lang="en-US" dirty="0" err="1"/>
              <a:t>sugere</a:t>
            </a:r>
            <a:r>
              <a:rPr lang="en-US" dirty="0"/>
              <a:t> </a:t>
            </a:r>
            <a:r>
              <a:rPr lang="en-US" dirty="0" err="1"/>
              <a:t>pouca</a:t>
            </a:r>
            <a:r>
              <a:rPr lang="en-US" dirty="0"/>
              <a:t> </a:t>
            </a:r>
            <a:r>
              <a:rPr lang="en-US" dirty="0" err="1"/>
              <a:t>quantidade</a:t>
            </a:r>
            <a:r>
              <a:rPr lang="en-US" dirty="0"/>
              <a:t> de </a:t>
            </a:r>
            <a:r>
              <a:rPr lang="en-US" dirty="0" err="1"/>
              <a:t>poeira</a:t>
            </a:r>
            <a:r>
              <a:rPr lang="en-US" dirty="0"/>
              <a:t>.</a:t>
            </a:r>
            <a:endParaRPr lang="pt-BR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5749D5-7371-C024-E1CC-B8DB168F5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2023-08-01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D43372-1453-3054-3080-3D832641B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 Semana da Física 2023, UNICAMP 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A07540-0E30-4A1B-B91A-C4BD0127B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52DC6-623C-48BC-B85C-14D3E086A77C}" type="slidenum">
              <a:rPr lang="en-GB" smtClean="0"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306806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DB2924-7366-E90E-B34E-2D0BC2C56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2023-08-01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B2F552-631D-1D4E-503B-A72B2CAF4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 Semana da Física 2023, UNICAMP 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7B46B3-9AE9-A81F-7341-2BB5EC1F6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52DC6-623C-48BC-B85C-14D3E086A77C}" type="slidenum">
              <a:rPr lang="en-GB" smtClean="0"/>
              <a:t>54</a:t>
            </a:fld>
            <a:endParaRPr lang="en-GB"/>
          </a:p>
        </p:txBody>
      </p:sp>
      <p:pic>
        <p:nvPicPr>
          <p:cNvPr id="10" name="Picture 9" descr="A diagram of a graph&#10;&#10;Description automatically generated">
            <a:extLst>
              <a:ext uri="{FF2B5EF4-FFF2-40B4-BE49-F238E27FC236}">
                <a16:creationId xmlns:a16="http://schemas.microsoft.com/office/drawing/2014/main" id="{B9386CB7-96A1-CEA1-0244-AA38570E54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160" y="340519"/>
            <a:ext cx="4687729" cy="4088606"/>
          </a:xfrm>
          <a:prstGeom prst="rect">
            <a:avLst/>
          </a:prstGeom>
        </p:spPr>
      </p:pic>
      <p:pic>
        <p:nvPicPr>
          <p:cNvPr id="12" name="Picture 11" descr="A diagram of a graph&#10;&#10;Description automatically generated">
            <a:extLst>
              <a:ext uri="{FF2B5EF4-FFF2-40B4-BE49-F238E27FC236}">
                <a16:creationId xmlns:a16="http://schemas.microsoft.com/office/drawing/2014/main" id="{D4DE8BAF-CB39-93E9-655C-F9C33A8DA4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391" y="245586"/>
            <a:ext cx="4712018" cy="438007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E89BBF0-21BD-D2CB-CB3C-0B942C1BE8F0}"/>
              </a:ext>
            </a:extLst>
          </p:cNvPr>
          <p:cNvSpPr txBox="1"/>
          <p:nvPr/>
        </p:nvSpPr>
        <p:spPr>
          <a:xfrm>
            <a:off x="6180776" y="4360924"/>
            <a:ext cx="42078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Distribuição</a:t>
            </a:r>
            <a:r>
              <a:rPr lang="en-US" dirty="0"/>
              <a:t> de </a:t>
            </a:r>
            <a:r>
              <a:rPr lang="en-US" dirty="0" err="1"/>
              <a:t>tamanho</a:t>
            </a:r>
            <a:r>
              <a:rPr lang="en-US" dirty="0"/>
              <a:t> versus  taxa de </a:t>
            </a:r>
            <a:r>
              <a:rPr lang="en-US" dirty="0" err="1"/>
              <a:t>formação</a:t>
            </a:r>
            <a:r>
              <a:rPr lang="en-US" dirty="0"/>
              <a:t> </a:t>
            </a:r>
            <a:r>
              <a:rPr lang="en-US" dirty="0" err="1"/>
              <a:t>estelar</a:t>
            </a:r>
            <a:r>
              <a:rPr lang="en-US" dirty="0"/>
              <a:t>. As galaxias com z &gt; 5 </a:t>
            </a:r>
            <a:r>
              <a:rPr lang="en-US" dirty="0" err="1"/>
              <a:t>são</a:t>
            </a:r>
            <a:r>
              <a:rPr lang="en-US" dirty="0"/>
              <a:t>  </a:t>
            </a:r>
            <a:r>
              <a:rPr lang="en-US" dirty="0" err="1"/>
              <a:t>mais</a:t>
            </a:r>
            <a:r>
              <a:rPr lang="en-US" dirty="0"/>
              <a:t> </a:t>
            </a:r>
            <a:r>
              <a:rPr lang="en-US" dirty="0" err="1"/>
              <a:t>compactas</a:t>
            </a:r>
            <a:r>
              <a:rPr lang="en-US" dirty="0"/>
              <a:t> que as </a:t>
            </a:r>
            <a:r>
              <a:rPr lang="en-US" dirty="0" err="1"/>
              <a:t>amostras</a:t>
            </a:r>
            <a:r>
              <a:rPr lang="en-US" dirty="0"/>
              <a:t> a z &lt;= 3.</a:t>
            </a:r>
            <a:endParaRPr lang="pt-BR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26821C6-88C9-94A3-C4B8-69BF506BC2BC}"/>
              </a:ext>
            </a:extLst>
          </p:cNvPr>
          <p:cNvSpPr txBox="1"/>
          <p:nvPr/>
        </p:nvSpPr>
        <p:spPr>
          <a:xfrm>
            <a:off x="1450196" y="4144866"/>
            <a:ext cx="4114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Distribuição</a:t>
            </a:r>
            <a:r>
              <a:rPr lang="en-US" dirty="0"/>
              <a:t> da </a:t>
            </a:r>
            <a:r>
              <a:rPr lang="en-US" dirty="0" err="1"/>
              <a:t>inclinação</a:t>
            </a:r>
            <a:r>
              <a:rPr lang="en-US" dirty="0"/>
              <a:t> media do</a:t>
            </a:r>
          </a:p>
          <a:p>
            <a:r>
              <a:rPr lang="en-US" dirty="0"/>
              <a:t>continuo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função</a:t>
            </a:r>
            <a:r>
              <a:rPr lang="en-US" dirty="0"/>
              <a:t> do </a:t>
            </a:r>
            <a:r>
              <a:rPr lang="en-US" dirty="0" err="1"/>
              <a:t>brilho</a:t>
            </a:r>
            <a:r>
              <a:rPr lang="en-US" dirty="0"/>
              <a:t> total</a:t>
            </a:r>
          </a:p>
          <a:p>
            <a:r>
              <a:rPr lang="en-US" dirty="0"/>
              <a:t>no ultra-</a:t>
            </a:r>
            <a:r>
              <a:rPr lang="en-US" dirty="0" err="1"/>
              <a:t>violeta</a:t>
            </a:r>
            <a:r>
              <a:rPr lang="en-US" dirty="0"/>
              <a:t>. </a:t>
            </a:r>
            <a:r>
              <a:rPr lang="en-US" dirty="0" err="1"/>
              <a:t>Esta</a:t>
            </a:r>
            <a:r>
              <a:rPr lang="en-US" dirty="0"/>
              <a:t> </a:t>
            </a:r>
            <a:r>
              <a:rPr lang="en-US" dirty="0" err="1"/>
              <a:t>inclinação</a:t>
            </a:r>
            <a:r>
              <a:rPr lang="en-US" dirty="0"/>
              <a:t>  se </a:t>
            </a:r>
          </a:p>
          <a:p>
            <a:r>
              <a:rPr lang="en-US" dirty="0" err="1"/>
              <a:t>torna</a:t>
            </a:r>
            <a:r>
              <a:rPr lang="en-US" dirty="0"/>
              <a:t> </a:t>
            </a:r>
            <a:r>
              <a:rPr lang="en-US" dirty="0" err="1"/>
              <a:t>mais</a:t>
            </a:r>
            <a:r>
              <a:rPr lang="en-US" dirty="0"/>
              <a:t> </a:t>
            </a:r>
            <a:r>
              <a:rPr lang="en-US" dirty="0" err="1"/>
              <a:t>negativa</a:t>
            </a:r>
            <a:r>
              <a:rPr lang="en-US" dirty="0"/>
              <a:t> para </a:t>
            </a:r>
            <a:r>
              <a:rPr lang="en-US" dirty="0" err="1"/>
              <a:t>galáxias</a:t>
            </a:r>
            <a:r>
              <a:rPr lang="en-US" dirty="0"/>
              <a:t> </a:t>
            </a:r>
            <a:r>
              <a:rPr lang="en-US" dirty="0" err="1"/>
              <a:t>menos</a:t>
            </a:r>
            <a:endParaRPr lang="en-US" dirty="0"/>
          </a:p>
          <a:p>
            <a:r>
              <a:rPr lang="en-US" dirty="0" err="1"/>
              <a:t>luminosas</a:t>
            </a:r>
            <a:r>
              <a:rPr lang="en-US" dirty="0"/>
              <a:t>. O </a:t>
            </a:r>
            <a:r>
              <a:rPr lang="en-US" dirty="0" err="1"/>
              <a:t>gráfico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cima</a:t>
            </a:r>
            <a:r>
              <a:rPr lang="en-US" dirty="0"/>
              <a:t> à </a:t>
            </a:r>
            <a:r>
              <a:rPr lang="en-US" dirty="0" err="1"/>
              <a:t>direita</a:t>
            </a:r>
            <a:r>
              <a:rPr lang="en-US" dirty="0"/>
              <a:t> </a:t>
            </a:r>
            <a:r>
              <a:rPr lang="en-US" dirty="0" err="1"/>
              <a:t>compara</a:t>
            </a:r>
            <a:r>
              <a:rPr lang="en-US" dirty="0"/>
              <a:t> </a:t>
            </a:r>
            <a:r>
              <a:rPr lang="en-US" dirty="0" err="1"/>
              <a:t>medidas</a:t>
            </a:r>
            <a:r>
              <a:rPr lang="en-US" dirty="0"/>
              <a:t> para M</a:t>
            </a:r>
            <a:r>
              <a:rPr lang="en-US" baseline="-25000" dirty="0"/>
              <a:t>UV</a:t>
            </a:r>
            <a:r>
              <a:rPr lang="en-US" baseline="30000" dirty="0"/>
              <a:t> </a:t>
            </a:r>
            <a:r>
              <a:rPr lang="en-US" dirty="0"/>
              <a:t>= -19 com </a:t>
            </a:r>
            <a:r>
              <a:rPr lang="en-US" dirty="0" err="1"/>
              <a:t>valores</a:t>
            </a:r>
            <a:r>
              <a:rPr lang="en-US" dirty="0"/>
              <a:t> </a:t>
            </a:r>
            <a:r>
              <a:rPr lang="en-US" dirty="0" err="1"/>
              <a:t>publicados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>
                <a:hlinkClick r:id="rId4"/>
              </a:rPr>
              <a:t>Bouwens</a:t>
            </a:r>
            <a:r>
              <a:rPr lang="en-US" dirty="0">
                <a:hlinkClick r:id="rId4"/>
              </a:rPr>
              <a:t>+ 2014</a:t>
            </a:r>
            <a:endParaRPr lang="en-US" dirty="0"/>
          </a:p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82496D8-791A-8911-744D-311D71D619AA}"/>
              </a:ext>
            </a:extLst>
          </p:cNvPr>
          <p:cNvSpPr txBox="1"/>
          <p:nvPr/>
        </p:nvSpPr>
        <p:spPr>
          <a:xfrm>
            <a:off x="1937084" y="3346976"/>
            <a:ext cx="62163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Topping+ 2023</a:t>
            </a:r>
            <a:endParaRPr lang="pt-BR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6A562A5-AB42-1F50-7DA3-EED905A3B303}"/>
              </a:ext>
            </a:extLst>
          </p:cNvPr>
          <p:cNvSpPr txBox="1"/>
          <p:nvPr/>
        </p:nvSpPr>
        <p:spPr>
          <a:xfrm>
            <a:off x="8678388" y="3493127"/>
            <a:ext cx="62163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Topping+ 2023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2274704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3668511-1DD3-CF1F-835D-2FD4F8FA5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Galaxias</a:t>
            </a:r>
            <a:r>
              <a:rPr lang="pt-BR" dirty="0"/>
              <a:t> “</a:t>
            </a:r>
            <a:r>
              <a:rPr lang="pt-BR" dirty="0" err="1"/>
              <a:t>invisiveis</a:t>
            </a:r>
            <a:r>
              <a:rPr lang="pt-BR" dirty="0"/>
              <a:t>” no HST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D389878-4494-3BA6-4772-C6A38DF3FA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A existência de objetos fora do alcance do HST já era esperado devido a objetos descobertos em onda </a:t>
            </a:r>
            <a:r>
              <a:rPr lang="pt-BR" dirty="0" err="1"/>
              <a:t>sub-milimétricas</a:t>
            </a:r>
            <a:r>
              <a:rPr lang="pt-BR" dirty="0"/>
              <a:t>.</a:t>
            </a:r>
          </a:p>
          <a:p>
            <a:r>
              <a:rPr lang="pt-BR" dirty="0"/>
              <a:t>Devido ao pequeno fluxo em </a:t>
            </a:r>
            <a:r>
              <a:rPr lang="el-GR" dirty="0"/>
              <a:t>λ</a:t>
            </a:r>
            <a:r>
              <a:rPr lang="en-US" dirty="0"/>
              <a:t> &lt; 2 </a:t>
            </a:r>
            <a:r>
              <a:rPr lang="en-US" dirty="0" err="1"/>
              <a:t>podem</a:t>
            </a:r>
            <a:r>
              <a:rPr lang="en-US" dirty="0"/>
              <a:t> ser </a:t>
            </a:r>
            <a:r>
              <a:rPr lang="en-US" dirty="0" err="1"/>
              <a:t>confundidas</a:t>
            </a:r>
            <a:r>
              <a:rPr lang="en-US" dirty="0"/>
              <a:t> com </a:t>
            </a:r>
            <a:r>
              <a:rPr lang="en-US" dirty="0" err="1"/>
              <a:t>objetos</a:t>
            </a:r>
            <a:r>
              <a:rPr lang="en-US" dirty="0"/>
              <a:t> de z &gt; 10 (</a:t>
            </a:r>
            <a:r>
              <a:rPr lang="en-US" dirty="0">
                <a:hlinkClick r:id="rId2"/>
              </a:rPr>
              <a:t>Zavala+ 2023</a:t>
            </a:r>
            <a:r>
              <a:rPr lang="en-US" dirty="0"/>
              <a:t>; </a:t>
            </a:r>
            <a:r>
              <a:rPr lang="pt-BR" dirty="0">
                <a:hlinkClick r:id="rId3"/>
              </a:rPr>
              <a:t>Arrabal-Haro+ 2023</a:t>
            </a:r>
            <a:r>
              <a:rPr lang="en-US" dirty="0"/>
              <a:t>).</a:t>
            </a:r>
          </a:p>
          <a:p>
            <a:r>
              <a:rPr lang="pt-BR" dirty="0"/>
              <a:t>Tem  2 &lt;≈ z &lt;≈ 6.</a:t>
            </a:r>
          </a:p>
          <a:p>
            <a:r>
              <a:rPr lang="en-US" dirty="0" err="1"/>
              <a:t>Ricas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poeira</a:t>
            </a:r>
            <a:r>
              <a:rPr lang="en-US" dirty="0"/>
              <a:t>, e </a:t>
            </a:r>
            <a:r>
              <a:rPr lang="en-US" dirty="0" err="1"/>
              <a:t>alta</a:t>
            </a:r>
            <a:r>
              <a:rPr lang="en-US" dirty="0"/>
              <a:t> taxa de </a:t>
            </a:r>
            <a:r>
              <a:rPr lang="en-US" dirty="0" err="1"/>
              <a:t>formação</a:t>
            </a:r>
            <a:r>
              <a:rPr lang="en-US" dirty="0"/>
              <a:t> de </a:t>
            </a:r>
            <a:r>
              <a:rPr lang="en-US" dirty="0" err="1"/>
              <a:t>estrelas</a:t>
            </a:r>
            <a:r>
              <a:rPr lang="en-US" dirty="0"/>
              <a:t> (</a:t>
            </a:r>
            <a:r>
              <a:rPr lang="en-US" dirty="0" err="1">
                <a:hlinkClick r:id="rId4"/>
              </a:rPr>
              <a:t>Smail</a:t>
            </a:r>
            <a:r>
              <a:rPr lang="en-US" dirty="0">
                <a:hlinkClick r:id="rId4"/>
              </a:rPr>
              <a:t>+ 2023</a:t>
            </a:r>
            <a:r>
              <a:rPr lang="en-US" dirty="0"/>
              <a:t>).</a:t>
            </a:r>
          </a:p>
          <a:p>
            <a:r>
              <a:rPr lang="en-US" dirty="0" err="1"/>
              <a:t>Apresentam</a:t>
            </a:r>
            <a:r>
              <a:rPr lang="en-US" dirty="0"/>
              <a:t> discos </a:t>
            </a:r>
            <a:r>
              <a:rPr lang="en-US" dirty="0" err="1"/>
              <a:t>estabelecidos</a:t>
            </a:r>
            <a:r>
              <a:rPr lang="en-US" dirty="0"/>
              <a:t>, com </a:t>
            </a:r>
            <a:r>
              <a:rPr lang="en-US" dirty="0" err="1"/>
              <a:t>massas</a:t>
            </a:r>
            <a:r>
              <a:rPr lang="en-US" dirty="0"/>
              <a:t> &gt; 10</a:t>
            </a:r>
            <a:r>
              <a:rPr lang="en-US" baseline="30000" dirty="0"/>
              <a:t>10</a:t>
            </a:r>
            <a:r>
              <a:rPr lang="en-US" baseline="-25000" dirty="0"/>
              <a:t> </a:t>
            </a:r>
            <a:r>
              <a:rPr lang="en-US" baseline="30000" dirty="0"/>
              <a:t> </a:t>
            </a:r>
            <a:r>
              <a:rPr lang="en-US" dirty="0" err="1"/>
              <a:t>massas</a:t>
            </a:r>
            <a:r>
              <a:rPr lang="en-US" dirty="0"/>
              <a:t> </a:t>
            </a:r>
            <a:r>
              <a:rPr lang="en-US" dirty="0" err="1"/>
              <a:t>solares</a:t>
            </a:r>
            <a:r>
              <a:rPr lang="en-US" dirty="0"/>
              <a:t> (</a:t>
            </a:r>
            <a:r>
              <a:rPr lang="en-US" dirty="0">
                <a:hlinkClick r:id="rId5"/>
              </a:rPr>
              <a:t>Nelson+ 2023</a:t>
            </a:r>
            <a:r>
              <a:rPr lang="en-US" dirty="0"/>
              <a:t>, </a:t>
            </a:r>
            <a:r>
              <a:rPr lang="en-US" dirty="0" err="1">
                <a:hlinkClick r:id="rId4"/>
              </a:rPr>
              <a:t>Smail</a:t>
            </a:r>
            <a:r>
              <a:rPr lang="en-US" dirty="0">
                <a:hlinkClick r:id="rId4"/>
              </a:rPr>
              <a:t>+ 2023</a:t>
            </a:r>
            <a:r>
              <a:rPr lang="en-US" dirty="0"/>
              <a:t>).</a:t>
            </a:r>
          </a:p>
          <a:p>
            <a:r>
              <a:rPr lang="en-US" dirty="0"/>
              <a:t> </a:t>
            </a:r>
            <a:r>
              <a:rPr lang="en-US" dirty="0" err="1"/>
              <a:t>Possiveis</a:t>
            </a:r>
            <a:r>
              <a:rPr lang="en-US" dirty="0"/>
              <a:t> </a:t>
            </a:r>
            <a:r>
              <a:rPr lang="en-US" dirty="0" err="1"/>
              <a:t>progenitoras</a:t>
            </a:r>
            <a:r>
              <a:rPr lang="en-US" dirty="0"/>
              <a:t> de galaxias </a:t>
            </a:r>
            <a:r>
              <a:rPr lang="en-US" dirty="0" err="1"/>
              <a:t>elipticas</a:t>
            </a:r>
            <a:r>
              <a:rPr lang="en-US" dirty="0"/>
              <a:t> no </a:t>
            </a:r>
            <a:r>
              <a:rPr lang="en-US" dirty="0" err="1"/>
              <a:t>universo</a:t>
            </a:r>
            <a:r>
              <a:rPr lang="en-US" dirty="0"/>
              <a:t> local.</a:t>
            </a:r>
          </a:p>
          <a:p>
            <a:pPr marL="0" indent="0">
              <a:buNone/>
            </a:pPr>
            <a:endParaRPr lang="pt-BR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844BA4-E6C2-4D1D-1E81-B7D701270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2023-08-01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0B378B-F389-7534-A624-BB244DE36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 Semana da Física 2023, UNICAMP 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B9E2B2-E4CB-3FBC-ACA3-EDF3AD445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52DC6-623C-48BC-B85C-14D3E086A77C}" type="slidenum">
              <a:rPr lang="en-GB" smtClean="0"/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72154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899BAB-C010-C6AC-7614-FAFB7A50F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2023-08-01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07219D-B49F-AD4C-BF50-D4035F410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 Semana da Física 2023, UNICAMP 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BD21B0-0364-8988-CFF9-81E67C7C3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52DC6-623C-48BC-B85C-14D3E086A77C}" type="slidenum">
              <a:rPr lang="en-GB" smtClean="0"/>
              <a:t>56</a:t>
            </a:fld>
            <a:endParaRPr lang="en-GB"/>
          </a:p>
        </p:txBody>
      </p:sp>
      <p:pic>
        <p:nvPicPr>
          <p:cNvPr id="9" name="Picture 8" descr="A screenshot of a graph&#10;&#10;Description automatically generated">
            <a:extLst>
              <a:ext uri="{FF2B5EF4-FFF2-40B4-BE49-F238E27FC236}">
                <a16:creationId xmlns:a16="http://schemas.microsoft.com/office/drawing/2014/main" id="{7A3568BA-0613-A88F-E84C-4A113F5887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49" y="1944243"/>
            <a:ext cx="11179302" cy="37696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68D7006-44F1-FB6F-CAA3-AE47AD095022}"/>
              </a:ext>
            </a:extLst>
          </p:cNvPr>
          <p:cNvSpPr txBox="1"/>
          <p:nvPr/>
        </p:nvSpPr>
        <p:spPr>
          <a:xfrm flipH="1">
            <a:off x="1645917" y="990600"/>
            <a:ext cx="89839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Medidas fotométricas usadas para reconstituir o espectro de galáxias </a:t>
            </a:r>
          </a:p>
          <a:p>
            <a:pPr algn="ctr"/>
            <a:r>
              <a:rPr lang="pt-BR" sz="2400" dirty="0" err="1">
                <a:hlinkClick r:id="rId3"/>
              </a:rPr>
              <a:t>Hainline</a:t>
            </a:r>
            <a:r>
              <a:rPr lang="pt-BR" sz="2400" dirty="0">
                <a:hlinkClick r:id="rId3"/>
              </a:rPr>
              <a:t>+ 2023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323383361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DB92EF-DF26-494C-5FD6-9E52CEC75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2023-08-01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3D1A45-E7B7-89F1-7B20-46655654F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 Semana da Física 2023, UNICAMP 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CD81EE-829A-0690-0989-546F3D1AA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52DC6-623C-48BC-B85C-14D3E086A77C}" type="slidenum">
              <a:rPr lang="en-GB" smtClean="0"/>
              <a:t>57</a:t>
            </a:fld>
            <a:endParaRPr lang="en-GB"/>
          </a:p>
        </p:txBody>
      </p:sp>
      <p:pic>
        <p:nvPicPr>
          <p:cNvPr id="6" name="Picture 5" descr="A collage of images of stars&#10;&#10;Description automatically generated">
            <a:extLst>
              <a:ext uri="{FF2B5EF4-FFF2-40B4-BE49-F238E27FC236}">
                <a16:creationId xmlns:a16="http://schemas.microsoft.com/office/drawing/2014/main" id="{1790EC9C-23A3-D81E-F4A3-A9B8B34A82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78" y="617219"/>
            <a:ext cx="10469880" cy="56235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B38B36E-6004-31C0-95CB-8098E4292C49}"/>
              </a:ext>
            </a:extLst>
          </p:cNvPr>
          <p:cNvSpPr txBox="1"/>
          <p:nvPr/>
        </p:nvSpPr>
        <p:spPr>
          <a:xfrm>
            <a:off x="10140287" y="3428999"/>
            <a:ext cx="5960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hlinkClick r:id="rId3"/>
              </a:rPr>
              <a:t>Nelson+ 2023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360332869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94489D-BFE2-EC1F-7BCB-F18FE243D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2023-08-01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3EA4CD-0480-C1A4-8A12-DA09CCA9C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 Semana da Física 2023, UNICAMP 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64A6AD-85D4-3E78-855A-6B869D1E3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52DC6-623C-48BC-B85C-14D3E086A77C}" type="slidenum">
              <a:rPr lang="en-GB" smtClean="0"/>
              <a:t>58</a:t>
            </a:fld>
            <a:endParaRPr lang="en-GB"/>
          </a:p>
        </p:txBody>
      </p:sp>
      <p:pic>
        <p:nvPicPr>
          <p:cNvPr id="11" name="Picture 10" descr="A graph of a graph&#10;&#10;Description automatically generated">
            <a:extLst>
              <a:ext uri="{FF2B5EF4-FFF2-40B4-BE49-F238E27FC236}">
                <a16:creationId xmlns:a16="http://schemas.microsoft.com/office/drawing/2014/main" id="{DE718861-9617-1C3F-C8D7-D1F830622F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390" y="357853"/>
            <a:ext cx="9229725" cy="2088833"/>
          </a:xfrm>
          <a:prstGeom prst="rect">
            <a:avLst/>
          </a:prstGeom>
        </p:spPr>
      </p:pic>
      <p:pic>
        <p:nvPicPr>
          <p:cNvPr id="13" name="Picture 12" descr="A screenshot of a space image&#10;&#10;Description automatically generated">
            <a:extLst>
              <a:ext uri="{FF2B5EF4-FFF2-40B4-BE49-F238E27FC236}">
                <a16:creationId xmlns:a16="http://schemas.microsoft.com/office/drawing/2014/main" id="{6DE39E7A-7BBB-7038-7A70-3D1F39426B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018" y="2451210"/>
            <a:ext cx="3687127" cy="3687127"/>
          </a:xfrm>
          <a:prstGeom prst="rect">
            <a:avLst/>
          </a:prstGeom>
        </p:spPr>
      </p:pic>
      <p:pic>
        <p:nvPicPr>
          <p:cNvPr id="15" name="Picture 14" descr="A screenshot of a space scene&#10;&#10;Description automatically generated">
            <a:extLst>
              <a:ext uri="{FF2B5EF4-FFF2-40B4-BE49-F238E27FC236}">
                <a16:creationId xmlns:a16="http://schemas.microsoft.com/office/drawing/2014/main" id="{E82452DF-83C4-BFE7-6BED-7925CBF9E1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865" y="2433637"/>
            <a:ext cx="3700462" cy="370713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59ECDC7-704F-73B9-B1DD-9716442BD8D6}"/>
              </a:ext>
            </a:extLst>
          </p:cNvPr>
          <p:cNvSpPr txBox="1"/>
          <p:nvPr/>
        </p:nvSpPr>
        <p:spPr>
          <a:xfrm>
            <a:off x="10014065" y="3059668"/>
            <a:ext cx="62096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hlinkClick r:id="rId5"/>
              </a:rPr>
              <a:t>Smail</a:t>
            </a:r>
            <a:r>
              <a:rPr lang="en-US" sz="2400" dirty="0">
                <a:hlinkClick r:id="rId5"/>
              </a:rPr>
              <a:t>+ 2023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253762108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tars in space with many bright lights&#10;&#10;Description automatically generated">
            <a:extLst>
              <a:ext uri="{FF2B5EF4-FFF2-40B4-BE49-F238E27FC236}">
                <a16:creationId xmlns:a16="http://schemas.microsoft.com/office/drawing/2014/main" id="{4149048A-45FE-ABB2-208D-8033C25D2E9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95029"/>
            <a:ext cx="12508493" cy="12761034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E829746C-E983-1B26-10EA-1408A4CCA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Estruturas em grande escala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3B628D-5CF0-76BE-4F05-090DDEAD5D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b="1" dirty="0"/>
              <a:t>Sabemos que a distribuição de galáxias no presente resulta de pequenas flutuações no Radiação  Cósmica de Fundo.</a:t>
            </a:r>
          </a:p>
          <a:p>
            <a:r>
              <a:rPr lang="pt-BR" b="1" dirty="0"/>
              <a:t>No universo próximo as maiores estruturas gravitacionalmente conectadas são os aglomerados de galáxias.</a:t>
            </a:r>
          </a:p>
          <a:p>
            <a:r>
              <a:rPr lang="pt-BR" b="1" dirty="0"/>
              <a:t>Os aglomerados mais distantes estudados com o HST estão a z &lt;= 2.</a:t>
            </a:r>
          </a:p>
          <a:p>
            <a:r>
              <a:rPr lang="pt-BR" b="1" dirty="0"/>
              <a:t>Observações com JWST permitiram identificar estruturas coerentes para z&gt;5 (</a:t>
            </a:r>
            <a:r>
              <a:rPr lang="pt-BR" b="1" dirty="0">
                <a:hlinkClick r:id="rId3"/>
              </a:rPr>
              <a:t>Helton+ 2023; </a:t>
            </a:r>
            <a:r>
              <a:rPr lang="pt-BR" b="1" dirty="0"/>
              <a:t> </a:t>
            </a:r>
            <a:r>
              <a:rPr lang="pt-BR" b="1" dirty="0" err="1">
                <a:hlinkClick r:id="rId4"/>
              </a:rPr>
              <a:t>Kashino</a:t>
            </a:r>
            <a:r>
              <a:rPr lang="pt-BR" b="1" dirty="0">
                <a:hlinkClick r:id="rId4"/>
              </a:rPr>
              <a:t>+ 2023 </a:t>
            </a:r>
            <a:r>
              <a:rPr lang="pt-BR" b="1" dirty="0"/>
              <a:t>; </a:t>
            </a:r>
            <a:r>
              <a:rPr lang="pt-BR" b="1" dirty="0">
                <a:hlinkClick r:id="rId5"/>
              </a:rPr>
              <a:t>Hashimoto+ 2023</a:t>
            </a:r>
            <a:r>
              <a:rPr lang="pt-BR" b="1" dirty="0"/>
              <a:t>).</a:t>
            </a:r>
          </a:p>
          <a:p>
            <a:endParaRPr lang="pt-BR" b="1" dirty="0"/>
          </a:p>
          <a:p>
            <a:endParaRPr lang="pt-BR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3018F94-39F4-CAC1-2572-CC771FF8C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2023-08-01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B30D1C-84F9-AD01-16A7-88053144C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 Semana da Física 2023, UNICAMP 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1CD99D-4821-645A-43B5-D568136A6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52DC6-623C-48BC-B85C-14D3E086A77C}" type="slidenum">
              <a:rPr lang="en-GB" smtClean="0"/>
              <a:t>59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52495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CBA30F-169A-7B4D-671D-E2327ACC6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2023-08-01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743F34-2E32-FBCC-3892-778C854F3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 Semana da Física 2023, UNICAMP 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E6A6D8-C5E2-5224-B2EA-14A09BD74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52DC6-623C-48BC-B85C-14D3E086A77C}" type="slidenum">
              <a:rPr lang="en-GB" smtClean="0"/>
              <a:t>6</a:t>
            </a:fld>
            <a:endParaRPr lang="en-GB"/>
          </a:p>
        </p:txBody>
      </p:sp>
      <p:pic>
        <p:nvPicPr>
          <p:cNvPr id="8" name="Picture 7" descr="A black circle with white light&#10;&#10;Description automatically generated">
            <a:extLst>
              <a:ext uri="{FF2B5EF4-FFF2-40B4-BE49-F238E27FC236}">
                <a16:creationId xmlns:a16="http://schemas.microsoft.com/office/drawing/2014/main" id="{8D61A849-87E7-150C-208A-94A708B617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89" y="409433"/>
            <a:ext cx="5892737" cy="56007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F333D6D-6F13-D213-3F40-AD908EC74086}"/>
              </a:ext>
            </a:extLst>
          </p:cNvPr>
          <p:cNvSpPr txBox="1"/>
          <p:nvPr/>
        </p:nvSpPr>
        <p:spPr>
          <a:xfrm>
            <a:off x="1487606" y="5634398"/>
            <a:ext cx="1653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>
                <a:solidFill>
                  <a:schemeClr val="accent2">
                    <a:lumMod val="20000"/>
                    <a:lumOff val="8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Berkowski</a:t>
            </a:r>
            <a:r>
              <a:rPr lang="pt-BR" dirty="0">
                <a:solidFill>
                  <a:schemeClr val="accent2">
                    <a:lumMod val="20000"/>
                    <a:lumOff val="8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1851</a:t>
            </a:r>
            <a:endParaRPr lang="pt-BR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0ADBAA-5473-85DA-9525-F9CA3A04C225}"/>
              </a:ext>
            </a:extLst>
          </p:cNvPr>
          <p:cNvSpPr txBox="1"/>
          <p:nvPr/>
        </p:nvSpPr>
        <p:spPr>
          <a:xfrm>
            <a:off x="6571096" y="1624084"/>
            <a:ext cx="47389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bg1"/>
                </a:solidFill>
              </a:rPr>
              <a:t>Técnicas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observacionais</a:t>
            </a:r>
            <a:r>
              <a:rPr lang="en-US" sz="3600" dirty="0">
                <a:solidFill>
                  <a:schemeClr val="bg1"/>
                </a:solidFill>
              </a:rPr>
              <a:t>:</a:t>
            </a:r>
            <a:endParaRPr lang="pt-BR" sz="3600" dirty="0">
              <a:solidFill>
                <a:schemeClr val="bg1"/>
              </a:solidFill>
            </a:endParaRPr>
          </a:p>
          <a:p>
            <a:pPr algn="ctr"/>
            <a:r>
              <a:rPr lang="pt-BR" sz="3600" dirty="0">
                <a:solidFill>
                  <a:schemeClr val="bg1"/>
                </a:solidFill>
              </a:rPr>
              <a:t>Imageamento</a:t>
            </a:r>
          </a:p>
        </p:txBody>
      </p:sp>
    </p:spTree>
    <p:extLst>
      <p:ext uri="{BB962C8B-B14F-4D97-AF65-F5344CB8AC3E}">
        <p14:creationId xmlns:p14="http://schemas.microsoft.com/office/powerpoint/2010/main" val="118072166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7AB702-DC7D-12A4-0157-24E47D4CC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2023-08-01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60DCF9-E854-38D9-E243-DC3665CB7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 Semana da Física 2023, UNICAMP 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D05110-C65F-A975-78B3-F1EEFBCFF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52DC6-623C-48BC-B85C-14D3E086A77C}" type="slidenum">
              <a:rPr lang="en-GB" smtClean="0"/>
              <a:t>60</a:t>
            </a:fld>
            <a:endParaRPr lang="en-GB"/>
          </a:p>
        </p:txBody>
      </p:sp>
      <p:pic>
        <p:nvPicPr>
          <p:cNvPr id="6" name="Picture 5" descr="A graph of numbers and a number of objects&#10;&#10;Description automatically generated">
            <a:extLst>
              <a:ext uri="{FF2B5EF4-FFF2-40B4-BE49-F238E27FC236}">
                <a16:creationId xmlns:a16="http://schemas.microsoft.com/office/drawing/2014/main" id="{48CD2D82-BC34-3E70-90C7-54EEC58C8A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78" y="501484"/>
            <a:ext cx="5610225" cy="4981575"/>
          </a:xfrm>
          <a:prstGeom prst="rect">
            <a:avLst/>
          </a:prstGeom>
        </p:spPr>
      </p:pic>
      <p:pic>
        <p:nvPicPr>
          <p:cNvPr id="8" name="Picture 7" descr="A diagram of a number of individuals&#10;&#10;Description automatically generated">
            <a:extLst>
              <a:ext uri="{FF2B5EF4-FFF2-40B4-BE49-F238E27FC236}">
                <a16:creationId xmlns:a16="http://schemas.microsoft.com/office/drawing/2014/main" id="{0CE7B29B-64B8-9E8B-6712-76BCEF116D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503" y="501484"/>
            <a:ext cx="5486400" cy="45910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4D4A34-6DDC-A633-5654-148FCF3DE8E2}"/>
              </a:ext>
            </a:extLst>
          </p:cNvPr>
          <p:cNvSpPr txBox="1"/>
          <p:nvPr/>
        </p:nvSpPr>
        <p:spPr>
          <a:xfrm>
            <a:off x="1179095" y="5678905"/>
            <a:ext cx="95076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Utilizando os dados espectroscópicos dos projetos JADES e FRESCO, </a:t>
            </a:r>
            <a:r>
              <a:rPr lang="pt-BR" dirty="0">
                <a:hlinkClick r:id="rId4"/>
              </a:rPr>
              <a:t>Helton+ 2023</a:t>
            </a:r>
            <a:r>
              <a:rPr lang="pt-BR" dirty="0"/>
              <a:t> descobriram uma</a:t>
            </a:r>
          </a:p>
          <a:p>
            <a:r>
              <a:rPr lang="pt-BR" dirty="0" err="1"/>
              <a:t>Concentracao</a:t>
            </a:r>
            <a:r>
              <a:rPr lang="pt-BR" dirty="0"/>
              <a:t> de galáxias no espaço quase-3D de coordenadas projetadas no </a:t>
            </a:r>
            <a:r>
              <a:rPr lang="pt-BR" dirty="0" err="1"/>
              <a:t>ceu</a:t>
            </a:r>
            <a:r>
              <a:rPr lang="pt-BR" dirty="0"/>
              <a:t> e </a:t>
            </a:r>
            <a:r>
              <a:rPr lang="pt-BR" dirty="0" err="1"/>
              <a:t>redshift</a:t>
            </a:r>
            <a:r>
              <a:rPr lang="pt-BR" dirty="0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D50374-4DCA-0D20-7F2F-8D47B21478F8}"/>
              </a:ext>
            </a:extLst>
          </p:cNvPr>
          <p:cNvSpPr txBox="1"/>
          <p:nvPr/>
        </p:nvSpPr>
        <p:spPr>
          <a:xfrm>
            <a:off x="1469409" y="1657782"/>
            <a:ext cx="14807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hlinkClick r:id="rId4"/>
              </a:rPr>
              <a:t>Helton+ 2023</a:t>
            </a:r>
            <a:endParaRPr lang="pt-BR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0EE2BD-6403-2EE4-FC1B-4B03F12FD95F}"/>
              </a:ext>
            </a:extLst>
          </p:cNvPr>
          <p:cNvSpPr txBox="1"/>
          <p:nvPr/>
        </p:nvSpPr>
        <p:spPr>
          <a:xfrm>
            <a:off x="7267433" y="4046140"/>
            <a:ext cx="62097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hlinkClick r:id="rId4"/>
              </a:rPr>
              <a:t>Helton+ 2023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2623156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A478BBD-1ED5-BFD2-A175-C13995F61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7746524-17FC-0DA8-7EF6-130CC006CC61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28077DF-2A85-5399-AA20-9530FF0E225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hlinkClick r:id="rId2"/>
              </a:rPr>
              <a:t>Helton+ 2023</a:t>
            </a:r>
            <a:r>
              <a:rPr lang="pt-BR" dirty="0"/>
              <a:t> mostram que galáxias formando esta potencial aglomeração tem propriedades diferentes de galáxias de campo.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dirty="0"/>
              <a:t>Massas estelares maiores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dirty="0"/>
              <a:t>Taxa de formação estelar mais alta.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Resultados sugerem que o meio-ambiente favorece a formação de estrelas e acumulo de matéria em regiões mais densas.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82C1D8-5ABE-D616-DD1A-FDE1A094D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2023-08-01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209079-54F2-21EE-51D9-098303CC6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 Semana da Física 2023, UNICAMP 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B4D4BA-082F-1382-DF95-AE48EF689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52DC6-623C-48BC-B85C-14D3E086A77C}" type="slidenum">
              <a:rPr lang="en-GB" smtClean="0"/>
              <a:t>61</a:t>
            </a:fld>
            <a:endParaRPr lang="en-GB"/>
          </a:p>
        </p:txBody>
      </p:sp>
      <p:pic>
        <p:nvPicPr>
          <p:cNvPr id="6" name="Picture 5" descr="A diagram of a graph&#10;&#10;Description automatically generated">
            <a:extLst>
              <a:ext uri="{FF2B5EF4-FFF2-40B4-BE49-F238E27FC236}">
                <a16:creationId xmlns:a16="http://schemas.microsoft.com/office/drawing/2014/main" id="{D57C7981-D28D-9BE0-AFBC-01BEB4CA85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941" y="996950"/>
            <a:ext cx="5238750" cy="496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86828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32986DE-A0CB-007B-7A3D-2F8976009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Um </a:t>
            </a:r>
            <a:r>
              <a:rPr lang="pt-BR" dirty="0" err="1"/>
              <a:t>proto-aglomerado</a:t>
            </a:r>
            <a:r>
              <a:rPr lang="pt-BR" dirty="0"/>
              <a:t> em z=7.9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6C24BAB-3E8C-C779-EC19-9FE0C48D771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pt-BR" sz="2600" dirty="0"/>
              <a:t>Identificado por </a:t>
            </a:r>
            <a:r>
              <a:rPr lang="pt-BR" sz="2600" dirty="0">
                <a:hlinkClick r:id="rId2"/>
              </a:rPr>
              <a:t>Hashimoto+ 2023</a:t>
            </a:r>
            <a:r>
              <a:rPr lang="pt-BR" sz="2600" dirty="0"/>
              <a:t> no campo do aglomerado A2744.</a:t>
            </a:r>
            <a:endParaRPr lang="pt-BR" dirty="0"/>
          </a:p>
          <a:p>
            <a:r>
              <a:rPr lang="pt-BR" sz="2600" dirty="0"/>
              <a:t>Observações  com IFU identificam 8 galáxias  com 7.8733 &lt;=z&lt;= 7.8790, uma diferença de 152 km/s</a:t>
            </a:r>
          </a:p>
          <a:p>
            <a:endParaRPr lang="pt-BR" sz="260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9FC9B1-5C29-C504-D3BB-2B35F9866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2023-08-01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1618CA-1DE3-CAB0-98A4-C5550EA08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 Semana da Física 2023, UNICAMP 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E09D07-3360-52DF-3DB0-8286A6856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52DC6-623C-48BC-B85C-14D3E086A77C}" type="slidenum">
              <a:rPr lang="en-GB" smtClean="0"/>
              <a:t>62</a:t>
            </a:fld>
            <a:endParaRPr lang="en-GB"/>
          </a:p>
        </p:txBody>
      </p:sp>
      <p:pic>
        <p:nvPicPr>
          <p:cNvPr id="12" name="Content Placeholder 11" descr="A blue and red square with numbers and lines&#10;&#10;Description automatically generated">
            <a:extLst>
              <a:ext uri="{FF2B5EF4-FFF2-40B4-BE49-F238E27FC236}">
                <a16:creationId xmlns:a16="http://schemas.microsoft.com/office/drawing/2014/main" id="{6D2C0D7D-C223-31FB-3FD8-D354CE21306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143739"/>
            <a:ext cx="5181600" cy="3715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84999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BDB84174-EE8E-0D08-8C6E-BB9C103FC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06B01094-A9CF-6AC1-A306-69763A0C0B5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pt-BR" sz="2800" dirty="0"/>
              <a:t>Observações  </a:t>
            </a:r>
            <a:r>
              <a:rPr lang="pt-BR" sz="2800" dirty="0" err="1"/>
              <a:t>sub-milimétricas</a:t>
            </a:r>
            <a:r>
              <a:rPr lang="pt-BR" sz="2800" dirty="0"/>
              <a:t> mostram a presença de poeira com valores semelhantes aos medidos no universo local</a:t>
            </a:r>
          </a:p>
          <a:p>
            <a:r>
              <a:rPr lang="pt-BR" dirty="0"/>
              <a:t>A presença de poeira é também inferida a pela inclinação do UV.</a:t>
            </a:r>
          </a:p>
          <a:p>
            <a:r>
              <a:rPr lang="pt-BR" dirty="0"/>
              <a:t>Modelos cosmológicos que descrevem as propriedades observadas preveem que este evoluirá para aglomerado de ≈ 10</a:t>
            </a:r>
            <a:r>
              <a:rPr lang="pt-BR" baseline="30000" dirty="0"/>
              <a:t>9</a:t>
            </a:r>
            <a:r>
              <a:rPr lang="pt-BR" dirty="0"/>
              <a:t> massas solares no universo atual.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78DFFDA4-8247-7BBA-A22E-6C5676B2986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endParaRPr lang="pt-BR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4003E4-557F-BE90-A5AF-EB5448898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2023-08-01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157387-7C35-9A6E-CE6B-AC1E629BF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 Semana da Física 2023, UNICAMP 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DD0AB8-5B04-2544-981F-55F7F957A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52DC6-623C-48BC-B85C-14D3E086A77C}" type="slidenum">
              <a:rPr lang="en-GB" smtClean="0"/>
              <a:t>63</a:t>
            </a:fld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C4CF471-400C-1DEE-3FD2-F264166C72A5}"/>
              </a:ext>
            </a:extLst>
          </p:cNvPr>
          <p:cNvSpPr txBox="1"/>
          <p:nvPr/>
        </p:nvSpPr>
        <p:spPr>
          <a:xfrm>
            <a:off x="8878824" y="4708009"/>
            <a:ext cx="21045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hlinkClick r:id="rId2"/>
              </a:rPr>
              <a:t>Hashimoto+ 2023</a:t>
            </a:r>
            <a:endParaRPr lang="pt-BR" dirty="0"/>
          </a:p>
        </p:txBody>
      </p:sp>
      <p:pic>
        <p:nvPicPr>
          <p:cNvPr id="20" name="Picture 19" descr="A graph of a study&#10;&#10;Description automatically generated">
            <a:extLst>
              <a:ext uri="{FF2B5EF4-FFF2-40B4-BE49-F238E27FC236}">
                <a16:creationId xmlns:a16="http://schemas.microsoft.com/office/drawing/2014/main" id="{457356F9-0D3F-B5C8-D774-350230C485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448" y="1870075"/>
            <a:ext cx="5102352" cy="2279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45845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FE956A93-CC2B-A961-13D7-CC13385BD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C28FDCC-E3CD-DEFC-61DF-81F9D132BD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Este apanhado de resultados da um ideia da quantidade de novos resultados obtidos neste ano.</a:t>
            </a:r>
          </a:p>
          <a:p>
            <a:r>
              <a:rPr lang="pt-BR" dirty="0"/>
              <a:t>Todos permitirão avançar a modelagem de galáxias e a sua evolução.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124E29-7272-27A4-9B94-F3CC8F39D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2023-08-01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CEC569-609C-AA13-60BC-3CAD5CA2C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 Semana da Física 2023, UNICAMP 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DA62D8-1F9D-A2FC-CEA0-37E46E79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52DC6-623C-48BC-B85C-14D3E086A77C}" type="slidenum">
              <a:rPr lang="en-GB" smtClean="0"/>
              <a:t>64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775247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ED11F-31A2-C6AA-C0C5-43052933E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Alguns recursos adicionais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7180A2-09CA-043D-F468-B27024D672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>
                <a:hlinkClick r:id="rId2"/>
              </a:rPr>
              <a:t>Projeto JADES</a:t>
            </a:r>
            <a:r>
              <a:rPr lang="pt-BR" dirty="0"/>
              <a:t> ;  </a:t>
            </a:r>
            <a:r>
              <a:rPr lang="pt-BR" dirty="0">
                <a:hlinkClick r:id="rId3"/>
              </a:rPr>
              <a:t>Visualizador de dados públicos do JADES</a:t>
            </a:r>
            <a:endParaRPr lang="pt-BR" dirty="0"/>
          </a:p>
          <a:p>
            <a:r>
              <a:rPr lang="pt-BR" dirty="0">
                <a:hlinkClick r:id="rId4"/>
              </a:rPr>
              <a:t>Projeto CEERS</a:t>
            </a:r>
            <a:endParaRPr lang="pt-BR" dirty="0"/>
          </a:p>
          <a:p>
            <a:r>
              <a:rPr lang="pt-BR" dirty="0">
                <a:hlinkClick r:id="rId5"/>
              </a:rPr>
              <a:t>Projeto PEARLS</a:t>
            </a:r>
            <a:endParaRPr lang="pt-BR" dirty="0"/>
          </a:p>
          <a:p>
            <a:r>
              <a:rPr lang="pt-BR" dirty="0">
                <a:hlinkClick r:id="rId4"/>
              </a:rPr>
              <a:t>Banco de dados reduzidos no DAWN </a:t>
            </a:r>
            <a:r>
              <a:rPr lang="pt-BR" dirty="0" err="1">
                <a:hlinkClick r:id="rId4"/>
              </a:rPr>
              <a:t>Institute</a:t>
            </a:r>
            <a:r>
              <a:rPr lang="pt-BR" dirty="0"/>
              <a:t> (também tem um visualizador de dados)</a:t>
            </a:r>
          </a:p>
          <a:p>
            <a:r>
              <a:rPr lang="pt-BR" dirty="0">
                <a:hlinkClick r:id="rId6"/>
              </a:rPr>
              <a:t>Blog do JWST</a:t>
            </a:r>
            <a:endParaRPr lang="pt-BR" dirty="0"/>
          </a:p>
          <a:p>
            <a:r>
              <a:rPr lang="pt-BR" dirty="0">
                <a:hlinkClick r:id="rId7"/>
              </a:rPr>
              <a:t>Documentação do JWST </a:t>
            </a:r>
            <a:r>
              <a:rPr lang="pt-BR" dirty="0"/>
              <a:t>(instrumentos, modos de observação etc.)</a:t>
            </a:r>
          </a:p>
          <a:p>
            <a:r>
              <a:rPr lang="pt-BR" dirty="0">
                <a:hlinkClick r:id="rId8"/>
              </a:rPr>
              <a:t>Agencia Espacial  Europeia</a:t>
            </a:r>
            <a:r>
              <a:rPr lang="pt-BR" dirty="0"/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3959B0-3601-CDF2-6556-E33AA078E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2023-08-01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69E80-A60C-5269-EC49-ED82CBD3C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/>
              <a:t> Semana da Física 2023, UNICAMP 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2D61D2-58A9-A8E7-7A20-DCD2C0C50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52DC6-623C-48BC-B85C-14D3E086A77C}" type="slidenum">
              <a:rPr lang="en-GB" smtClean="0"/>
              <a:t>65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753427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B2542-BC33-E561-C2AA-7AE58F1F0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Resumo</a:t>
            </a:r>
            <a:endParaRPr lang="pt-B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B6F16E-1029-B23A-96BC-3BE0A1A8B1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resultados</a:t>
            </a:r>
            <a:r>
              <a:rPr lang="en-US" dirty="0"/>
              <a:t> </a:t>
            </a:r>
            <a:r>
              <a:rPr lang="en-US" dirty="0" err="1"/>
              <a:t>vindos</a:t>
            </a:r>
            <a:r>
              <a:rPr lang="en-US" dirty="0"/>
              <a:t> do JWST </a:t>
            </a:r>
            <a:r>
              <a:rPr lang="en-US" dirty="0" err="1"/>
              <a:t>têm</a:t>
            </a:r>
            <a:r>
              <a:rPr lang="en-US" dirty="0"/>
              <a:t>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mistura</a:t>
            </a:r>
            <a:r>
              <a:rPr lang="en-US" dirty="0"/>
              <a:t> do </a:t>
            </a:r>
            <a:r>
              <a:rPr lang="en-US" dirty="0" err="1"/>
              <a:t>esperado</a:t>
            </a:r>
            <a:r>
              <a:rPr lang="en-US" dirty="0"/>
              <a:t> e </a:t>
            </a:r>
            <a:r>
              <a:rPr lang="en-US" dirty="0" err="1"/>
              <a:t>algumas</a:t>
            </a:r>
            <a:r>
              <a:rPr lang="en-US" dirty="0"/>
              <a:t> </a:t>
            </a:r>
            <a:r>
              <a:rPr lang="en-US" dirty="0" err="1"/>
              <a:t>surpresas</a:t>
            </a:r>
            <a:r>
              <a:rPr lang="en-US" dirty="0"/>
              <a:t>.</a:t>
            </a:r>
          </a:p>
          <a:p>
            <a:r>
              <a:rPr lang="en-US" dirty="0"/>
              <a:t>As </a:t>
            </a:r>
            <a:r>
              <a:rPr lang="pt-BR" dirty="0"/>
              <a:t>galáxias</a:t>
            </a:r>
            <a:r>
              <a:rPr lang="en-US" dirty="0"/>
              <a:t> com z &gt; 10 com </a:t>
            </a:r>
            <a:r>
              <a:rPr lang="en-US" dirty="0" err="1"/>
              <a:t>espectroscopia</a:t>
            </a:r>
            <a:r>
              <a:rPr lang="en-US" dirty="0"/>
              <a:t> </a:t>
            </a:r>
            <a:r>
              <a:rPr lang="en-US" dirty="0" err="1"/>
              <a:t>mostram</a:t>
            </a:r>
            <a:r>
              <a:rPr lang="en-US" dirty="0"/>
              <a:t> </a:t>
            </a:r>
            <a:r>
              <a:rPr lang="en-US" dirty="0" err="1"/>
              <a:t>ausencia</a:t>
            </a:r>
            <a:r>
              <a:rPr lang="en-US" dirty="0"/>
              <a:t> de </a:t>
            </a:r>
            <a:r>
              <a:rPr lang="en-US" dirty="0" err="1"/>
              <a:t>metais</a:t>
            </a:r>
            <a:r>
              <a:rPr lang="en-US" dirty="0"/>
              <a:t> e </a:t>
            </a:r>
            <a:r>
              <a:rPr lang="en-US" dirty="0" err="1"/>
              <a:t>popula</a:t>
            </a:r>
            <a:r>
              <a:rPr lang="pt-BR" dirty="0" err="1"/>
              <a:t>ções</a:t>
            </a:r>
            <a:r>
              <a:rPr lang="pt-BR" dirty="0"/>
              <a:t> estelares jovens.</a:t>
            </a:r>
          </a:p>
          <a:p>
            <a:r>
              <a:rPr lang="pt-BR" dirty="0"/>
              <a:t>As observações da  galáxia GN-z11, o objeto mais brilhante detectado em z &gt; 9 sugerem a presença de um núcleo ativo, uma galáxia hospedeira com massa da ordem de 10</a:t>
            </a:r>
            <a:r>
              <a:rPr lang="pt-BR" baseline="30000" dirty="0"/>
              <a:t>8</a:t>
            </a:r>
            <a:r>
              <a:rPr lang="pt-BR" dirty="0"/>
              <a:t> massas solares situada em uma região com densidade alta de galáxias. Na sua vizinhança se encontra uma região cuja emissão de deve a </a:t>
            </a:r>
            <a:r>
              <a:rPr lang="pt-BR" dirty="0" err="1"/>
              <a:t>HeII</a:t>
            </a:r>
            <a:r>
              <a:rPr lang="pt-BR" dirty="0"/>
              <a:t> em 1640 A  possivelmente ionizada por estrelas de População  III.</a:t>
            </a:r>
          </a:p>
          <a:p>
            <a:r>
              <a:rPr lang="pt-BR" dirty="0"/>
              <a:t>Já em z ≈ 8 se encontram </a:t>
            </a:r>
            <a:r>
              <a:rPr lang="pt-BR" dirty="0" err="1"/>
              <a:t>proto-aglomerados</a:t>
            </a:r>
            <a:r>
              <a:rPr lang="pt-BR" dirty="0"/>
              <a:t>.</a:t>
            </a:r>
          </a:p>
          <a:p>
            <a:r>
              <a:rPr lang="pt-BR" dirty="0"/>
              <a:t>A possibilidade aberta pelo JWST de medir vários  espectros simultaneamente permitiu detectar pela primeira vez estruturas coerentes de galáxias com z &gt; 5</a:t>
            </a:r>
            <a:endParaRPr lang="en-US" dirty="0"/>
          </a:p>
          <a:p>
            <a:endParaRPr lang="pt-B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7B8D92-50C0-B39F-E2D9-E621E2382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2023-08-01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8BC70A-AAFE-9A8A-7327-A1D10F7E5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 Semana da Física 2023, UNICAMP 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FBE231-A931-6CE4-C4F6-0A097B4F5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52DC6-623C-48BC-B85C-14D3E086A77C}" type="slidenum">
              <a:rPr lang="en-GB" smtClean="0"/>
              <a:t>66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577223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stars in space&#10;&#10;Description automatically generated">
            <a:extLst>
              <a:ext uri="{FF2B5EF4-FFF2-40B4-BE49-F238E27FC236}">
                <a16:creationId xmlns:a16="http://schemas.microsoft.com/office/drawing/2014/main" id="{0D83BF99-A9B6-2109-3504-82C398B5F86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34117"/>
            <a:ext cx="12169235" cy="7792117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70FA8271-3CF0-5CF0-BA97-D69A4B500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Muito obrigado !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D303E8F-A780-296C-9396-FC260D27EE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pt-BR" dirty="0">
                <a:solidFill>
                  <a:schemeClr val="tx2">
                    <a:lumMod val="75000"/>
                  </a:schemeClr>
                </a:solidFill>
              </a:rPr>
              <a:t>Este trabalho tem o suporte pelo contrato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JWST/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NIRCam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NAS5-02015 da NASA para a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Universidade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do Arizona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DB4897-25BE-BEA0-B679-018BD84EA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2023-08-01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7B32F2-4557-6DAB-3F9E-752506ABA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 Semana da Física 2023, UNICAMP 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14B43E-5A0E-24CA-E1B5-5B84D166F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52DC6-623C-48BC-B85C-14D3E086A77C}" type="slidenum">
              <a:rPr lang="en-GB" smtClean="0"/>
              <a:t>67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083414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7E523-3359-01B5-4164-6D171FA72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Transparencias</a:t>
            </a:r>
            <a:r>
              <a:rPr lang="pt-BR" dirty="0"/>
              <a:t> suplementares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80F99A-784F-72D9-74B5-36CF9CE400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F0E0FA-C2C6-2AE1-0691-254E8C187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2023-08-01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80B6AC-E15A-1DA5-3341-5C5977A95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 Semana da Física 2023, UNICAMP 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5778D9-45E9-D942-27A2-5C2D0F462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52DC6-623C-48BC-B85C-14D3E086A77C}" type="slidenum">
              <a:rPr lang="en-GB" smtClean="0"/>
              <a:t>68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774032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E5EAC-3952-4244-2F25-F47CC586A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Morfologia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C65B89-E89A-62BF-57C9-ACE644D7B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2023-08-01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EF30B8-D1DF-F2D9-9EF5-63D09B275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 Semana da Física 2023, UNICAMP 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2FB7BA-C70E-5650-5088-BA947F98E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52DC6-623C-48BC-B85C-14D3E086A77C}" type="slidenum">
              <a:rPr lang="en-GB" smtClean="0"/>
              <a:t>69</a:t>
            </a:fld>
            <a:endParaRPr lang="en-GB"/>
          </a:p>
        </p:txBody>
      </p:sp>
      <p:pic>
        <p:nvPicPr>
          <p:cNvPr id="7" name="Picture 6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46E1B38C-D0FD-DDF8-207A-3E7F468EC1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598" y="3905758"/>
            <a:ext cx="6309360" cy="2450592"/>
          </a:xfrm>
          <a:prstGeom prst="rect">
            <a:avLst/>
          </a:prstGeom>
        </p:spPr>
      </p:pic>
      <p:pic>
        <p:nvPicPr>
          <p:cNvPr id="9" name="Picture 8" descr="A diagram of a graph&#10;&#10;Description automatically generated">
            <a:extLst>
              <a:ext uri="{FF2B5EF4-FFF2-40B4-BE49-F238E27FC236}">
                <a16:creationId xmlns:a16="http://schemas.microsoft.com/office/drawing/2014/main" id="{E85ADF9E-D6AF-DBF8-BB5E-08856EEE09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28" y="1687716"/>
            <a:ext cx="6400800" cy="2097024"/>
          </a:xfrm>
          <a:prstGeom prst="rect">
            <a:avLst/>
          </a:prstGeom>
        </p:spPr>
      </p:pic>
      <p:pic>
        <p:nvPicPr>
          <p:cNvPr id="13" name="Picture 12" descr="A graph of a graph&#10;&#10;Description automatically generated">
            <a:extLst>
              <a:ext uri="{FF2B5EF4-FFF2-40B4-BE49-F238E27FC236}">
                <a16:creationId xmlns:a16="http://schemas.microsoft.com/office/drawing/2014/main" id="{C447BA57-F95D-FC46-09E7-1ADA9F7006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958" y="909923"/>
            <a:ext cx="4267772" cy="32766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E71E711-88E9-FBFF-EFB1-D322859CD560}"/>
              </a:ext>
            </a:extLst>
          </p:cNvPr>
          <p:cNvSpPr txBox="1"/>
          <p:nvPr/>
        </p:nvSpPr>
        <p:spPr>
          <a:xfrm>
            <a:off x="636270" y="1320239"/>
            <a:ext cx="1550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hlinkClick r:id="rId5"/>
              </a:rPr>
              <a:t>Ferreira+ 2022</a:t>
            </a:r>
            <a:endParaRPr lang="pt-BR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DCEF4B9-B172-DF95-1EF6-EFE8DE0D3F9A}"/>
              </a:ext>
            </a:extLst>
          </p:cNvPr>
          <p:cNvSpPr txBox="1"/>
          <p:nvPr/>
        </p:nvSpPr>
        <p:spPr>
          <a:xfrm>
            <a:off x="7428356" y="5806559"/>
            <a:ext cx="1792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>
                <a:hlinkClick r:id="rId6"/>
              </a:rPr>
              <a:t>Kartaltepe</a:t>
            </a:r>
            <a:r>
              <a:rPr lang="pt-BR" dirty="0">
                <a:hlinkClick r:id="rId6"/>
              </a:rPr>
              <a:t>+ 2023</a:t>
            </a:r>
            <a:endParaRPr lang="pt-BR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F87B56-4F0E-8B56-B6DB-10A62F1DF23A}"/>
              </a:ext>
            </a:extLst>
          </p:cNvPr>
          <p:cNvSpPr txBox="1"/>
          <p:nvPr/>
        </p:nvSpPr>
        <p:spPr>
          <a:xfrm>
            <a:off x="8939463" y="4539168"/>
            <a:ext cx="1790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hlinkClick r:id="rId7"/>
              </a:rPr>
              <a:t>Robertson+ 2023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331373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75500-B5E2-2AA9-D9BF-254F40D7F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Fotometria</a:t>
            </a:r>
          </a:p>
        </p:txBody>
      </p:sp>
      <p:pic>
        <p:nvPicPr>
          <p:cNvPr id="10" name="Picture Placeholder 9" descr="Several color filters on a white background&#10;&#10;Description automatically generated">
            <a:extLst>
              <a:ext uri="{FF2B5EF4-FFF2-40B4-BE49-F238E27FC236}">
                <a16:creationId xmlns:a16="http://schemas.microsoft.com/office/drawing/2014/main" id="{7CF3034A-D86D-D3E6-B601-7F368F30AB3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13868"/>
            <a:ext cx="5181600" cy="3574852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05DF0F-0CC5-742C-F1EF-A7D3583460A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pt-BR" dirty="0"/>
              <a:t>É a técnica usada para</a:t>
            </a:r>
            <a:r>
              <a:rPr lang="en-US" dirty="0"/>
              <a:t>  </a:t>
            </a:r>
            <a:r>
              <a:rPr lang="en-US" dirty="0" err="1"/>
              <a:t>medir</a:t>
            </a:r>
            <a:r>
              <a:rPr lang="en-US" dirty="0"/>
              <a:t> a </a:t>
            </a:r>
            <a:r>
              <a:rPr lang="en-US" dirty="0" err="1"/>
              <a:t>energia</a:t>
            </a:r>
            <a:r>
              <a:rPr lang="en-US" dirty="0"/>
              <a:t> </a:t>
            </a:r>
            <a:r>
              <a:rPr lang="en-US" dirty="0" err="1"/>
              <a:t>recebida</a:t>
            </a:r>
            <a:r>
              <a:rPr lang="en-US" dirty="0"/>
              <a:t> de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fonte</a:t>
            </a:r>
            <a:r>
              <a:rPr lang="en-US" dirty="0"/>
              <a:t>.</a:t>
            </a:r>
          </a:p>
          <a:p>
            <a:r>
              <a:rPr lang="en-US" dirty="0" err="1"/>
              <a:t>Porque</a:t>
            </a:r>
            <a:r>
              <a:rPr lang="en-US" dirty="0"/>
              <a:t> as </a:t>
            </a:r>
            <a:r>
              <a:rPr lang="en-US" dirty="0" err="1"/>
              <a:t>propriedades</a:t>
            </a:r>
            <a:r>
              <a:rPr lang="en-US" dirty="0"/>
              <a:t> das </a:t>
            </a:r>
            <a:r>
              <a:rPr lang="en-US" dirty="0" err="1"/>
              <a:t>fontes</a:t>
            </a:r>
            <a:r>
              <a:rPr lang="en-US" dirty="0"/>
              <a:t> </a:t>
            </a:r>
            <a:r>
              <a:rPr lang="en-US" dirty="0" err="1"/>
              <a:t>variam</a:t>
            </a:r>
            <a:r>
              <a:rPr lang="en-US" dirty="0"/>
              <a:t>  com </a:t>
            </a:r>
            <a:r>
              <a:rPr lang="en-US" dirty="0" err="1"/>
              <a:t>os</a:t>
            </a:r>
            <a:r>
              <a:rPr lang="en-US" dirty="0"/>
              <a:t>  </a:t>
            </a:r>
            <a:r>
              <a:rPr lang="en-US" dirty="0" err="1"/>
              <a:t>comprimentos</a:t>
            </a:r>
            <a:r>
              <a:rPr lang="en-US" dirty="0"/>
              <a:t> de </a:t>
            </a:r>
            <a:r>
              <a:rPr lang="en-US" dirty="0" err="1"/>
              <a:t>onda</a:t>
            </a:r>
            <a:r>
              <a:rPr lang="en-US" dirty="0"/>
              <a:t>,  </a:t>
            </a:r>
            <a:r>
              <a:rPr lang="en-US" dirty="0" err="1"/>
              <a:t>estas</a:t>
            </a:r>
            <a:r>
              <a:rPr lang="en-US" dirty="0"/>
              <a:t> </a:t>
            </a:r>
            <a:r>
              <a:rPr lang="en-US" dirty="0" err="1"/>
              <a:t>medidas</a:t>
            </a:r>
            <a:r>
              <a:rPr lang="en-US" dirty="0"/>
              <a:t> </a:t>
            </a:r>
            <a:r>
              <a:rPr lang="en-US" dirty="0" err="1"/>
              <a:t>são</a:t>
            </a:r>
            <a:r>
              <a:rPr lang="en-US" dirty="0"/>
              <a:t> </a:t>
            </a:r>
            <a:r>
              <a:rPr lang="en-US" dirty="0" err="1"/>
              <a:t>feitas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diversas</a:t>
            </a:r>
            <a:r>
              <a:rPr lang="en-US" dirty="0"/>
              <a:t>  </a:t>
            </a:r>
            <a:r>
              <a:rPr lang="en-US" i="1" dirty="0" err="1"/>
              <a:t>bandas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i="1" dirty="0" err="1"/>
              <a:t>filtros</a:t>
            </a:r>
            <a:r>
              <a:rPr lang="en-US" i="1" dirty="0"/>
              <a:t> </a:t>
            </a:r>
            <a:r>
              <a:rPr lang="en-US" dirty="0"/>
              <a:t>.</a:t>
            </a:r>
          </a:p>
          <a:p>
            <a:r>
              <a:rPr lang="en-US" dirty="0"/>
              <a:t>As imagens </a:t>
            </a:r>
            <a:r>
              <a:rPr lang="en-US" dirty="0" err="1"/>
              <a:t>também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usadas</a:t>
            </a:r>
            <a:r>
              <a:rPr lang="en-US" dirty="0"/>
              <a:t> para </a:t>
            </a:r>
            <a:r>
              <a:rPr lang="en-US" dirty="0" err="1"/>
              <a:t>obter</a:t>
            </a:r>
            <a:r>
              <a:rPr lang="en-US" dirty="0"/>
              <a:t> </a:t>
            </a:r>
            <a:r>
              <a:rPr lang="en-US" dirty="0" err="1"/>
              <a:t>posições</a:t>
            </a:r>
            <a:r>
              <a:rPr lang="en-US" dirty="0"/>
              <a:t> </a:t>
            </a:r>
            <a:r>
              <a:rPr lang="en-US" dirty="0" err="1"/>
              <a:t>precisas</a:t>
            </a:r>
            <a:r>
              <a:rPr lang="en-US" dirty="0"/>
              <a:t> dos </a:t>
            </a:r>
            <a:r>
              <a:rPr lang="en-US" dirty="0" err="1"/>
              <a:t>objetos</a:t>
            </a:r>
            <a:r>
              <a:rPr lang="en-US" dirty="0"/>
              <a:t> (</a:t>
            </a:r>
            <a:r>
              <a:rPr lang="en-US" i="1" dirty="0" err="1"/>
              <a:t>astrometria</a:t>
            </a:r>
            <a:r>
              <a:rPr lang="en-US" dirty="0"/>
              <a:t>) de </a:t>
            </a:r>
            <a:r>
              <a:rPr lang="en-US" dirty="0" err="1"/>
              <a:t>importância</a:t>
            </a:r>
            <a:r>
              <a:rPr lang="en-US" dirty="0"/>
              <a:t> fundamental para </a:t>
            </a:r>
            <a:r>
              <a:rPr lang="en-US" dirty="0" err="1"/>
              <a:t>observações</a:t>
            </a:r>
            <a:r>
              <a:rPr lang="en-US" dirty="0"/>
              <a:t> </a:t>
            </a:r>
            <a:r>
              <a:rPr lang="en-US" dirty="0" err="1"/>
              <a:t>subsequentes</a:t>
            </a:r>
            <a:r>
              <a:rPr lang="en-US" dirty="0"/>
              <a:t>.</a:t>
            </a:r>
            <a:endParaRPr lang="pt-B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EA21D8-D4F6-3139-F65A-9E660158D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2023-08-01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6FC011-ACD1-61AB-0B74-77B9EE7E0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/>
              <a:t> Semana da Física 2023, UNICAMP 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3C5C7E-7000-D780-B97F-001508997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52DC6-623C-48BC-B85C-14D3E086A77C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594715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95997-0FA1-CB58-B1EE-A45493272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Galaxias</a:t>
            </a:r>
            <a:r>
              <a:rPr lang="pt-BR" dirty="0"/>
              <a:t> massivas com companheiras</a:t>
            </a:r>
            <a:br>
              <a:rPr lang="pt-BR" dirty="0"/>
            </a:br>
            <a:r>
              <a:rPr lang="pt-BR" sz="2400" dirty="0"/>
              <a:t>(crescimento de galáxias elípticas, particularmente em aglomerados)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A760BF-0F46-7941-2167-26A50E2E6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2023-08-01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7F114A-ECEF-AFA4-F907-F3B4F996C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 Semana da Física 2023, UNICAMP 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D48788-8041-EC07-9AC7-47ACD6878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52DC6-623C-48BC-B85C-14D3E086A77C}" type="slidenum">
              <a:rPr lang="en-GB" smtClean="0"/>
              <a:t>70</a:t>
            </a:fld>
            <a:endParaRPr lang="en-GB"/>
          </a:p>
        </p:txBody>
      </p:sp>
      <p:pic>
        <p:nvPicPr>
          <p:cNvPr id="7" name="Picture 6" descr="A collage of images of a bullet&#10;&#10;Description automatically generated">
            <a:extLst>
              <a:ext uri="{FF2B5EF4-FFF2-40B4-BE49-F238E27FC236}">
                <a16:creationId xmlns:a16="http://schemas.microsoft.com/office/drawing/2014/main" id="{13DF5DB3-B4C4-2892-C719-C05700CF19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725" y="2252662"/>
            <a:ext cx="7724775" cy="30384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4F19D1F-24C5-B0F4-59DC-445453F0532D}"/>
              </a:ext>
            </a:extLst>
          </p:cNvPr>
          <p:cNvSpPr txBox="1"/>
          <p:nvPr/>
        </p:nvSpPr>
        <p:spPr>
          <a:xfrm>
            <a:off x="3769895" y="5855368"/>
            <a:ext cx="1726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 err="1">
                <a:hlinkClick r:id="rId3"/>
              </a:rPr>
              <a:t>Suess</a:t>
            </a:r>
            <a:r>
              <a:rPr lang="pt-BR" sz="2400" dirty="0">
                <a:hlinkClick r:id="rId3"/>
              </a:rPr>
              <a:t>+ 2023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215721653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58A95E-D893-7D7D-99BE-84A6C1E25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2023-08-01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1D89C1-99AB-1ECB-BFBB-863D58CC5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 Semana da Física 2023, UNICAMP 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3E52CF-14D3-F5D6-1942-8DF0F4D12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52DC6-623C-48BC-B85C-14D3E086A77C}" type="slidenum">
              <a:rPr lang="en-GB" smtClean="0"/>
              <a:t>71</a:t>
            </a:fld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651DB8-DF1A-C06B-9235-CBBB91B5B4E2}"/>
              </a:ext>
            </a:extLst>
          </p:cNvPr>
          <p:cNvSpPr txBox="1"/>
          <p:nvPr/>
        </p:nvSpPr>
        <p:spPr>
          <a:xfrm>
            <a:off x="2851484" y="5987018"/>
            <a:ext cx="62163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dirty="0" err="1">
                <a:hlinkClick r:id="rId2"/>
              </a:rPr>
              <a:t>Suess</a:t>
            </a:r>
            <a:r>
              <a:rPr lang="pt-BR" sz="1800" dirty="0">
                <a:hlinkClick r:id="rId2"/>
              </a:rPr>
              <a:t>+ 2023</a:t>
            </a:r>
            <a:endParaRPr lang="pt-BR" sz="1800" dirty="0"/>
          </a:p>
        </p:txBody>
      </p:sp>
      <p:pic>
        <p:nvPicPr>
          <p:cNvPr id="11" name="Picture 10" descr="A graph of a number of dots&#10;&#10;Description automatically generated">
            <a:extLst>
              <a:ext uri="{FF2B5EF4-FFF2-40B4-BE49-F238E27FC236}">
                <a16:creationId xmlns:a16="http://schemas.microsoft.com/office/drawing/2014/main" id="{078D3BD7-4FBE-AE38-EDB2-B08681513D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614" y="925512"/>
            <a:ext cx="4822031" cy="4021931"/>
          </a:xfrm>
          <a:prstGeom prst="rect">
            <a:avLst/>
          </a:prstGeom>
        </p:spPr>
      </p:pic>
      <p:pic>
        <p:nvPicPr>
          <p:cNvPr id="13" name="Picture 12" descr="A graph of a number of numbers and a number of objects&#10;&#10;Description automatically generated">
            <a:extLst>
              <a:ext uri="{FF2B5EF4-FFF2-40B4-BE49-F238E27FC236}">
                <a16:creationId xmlns:a16="http://schemas.microsoft.com/office/drawing/2014/main" id="{6E21531E-E34E-0D1D-6A63-D44DFED24E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649" y="925512"/>
            <a:ext cx="5350669" cy="451485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F359FF3-5CFF-39F0-25D1-F4E14A8DB45E}"/>
              </a:ext>
            </a:extLst>
          </p:cNvPr>
          <p:cNvSpPr txBox="1"/>
          <p:nvPr/>
        </p:nvSpPr>
        <p:spPr>
          <a:xfrm>
            <a:off x="2410326" y="4893699"/>
            <a:ext cx="3103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lain"/>
            </a:pPr>
            <a:r>
              <a:rPr lang="pt-BR" dirty="0"/>
              <a:t>           2                3               4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BFA78F-A6BF-3DE0-6272-E3368ECB8744}"/>
              </a:ext>
            </a:extLst>
          </p:cNvPr>
          <p:cNvSpPr txBox="1"/>
          <p:nvPr/>
        </p:nvSpPr>
        <p:spPr>
          <a:xfrm>
            <a:off x="3642039" y="5027973"/>
            <a:ext cx="3064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/>
              <a:t>z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14C03E-9C88-E295-1FB9-9A1B3BFA03D3}"/>
              </a:ext>
            </a:extLst>
          </p:cNvPr>
          <p:cNvSpPr txBox="1"/>
          <p:nvPr/>
        </p:nvSpPr>
        <p:spPr>
          <a:xfrm>
            <a:off x="1904277" y="560387"/>
            <a:ext cx="22918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 err="1"/>
              <a:t>Galaxias</a:t>
            </a:r>
            <a:r>
              <a:rPr lang="pt-BR" sz="2000" dirty="0"/>
              <a:t> “primarias</a:t>
            </a:r>
            <a:r>
              <a:rPr lang="pt-BR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725265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BF3A57D-6573-9337-0B81-7BF42A9E4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Topicos</a:t>
            </a:r>
            <a:r>
              <a:rPr lang="pt-BR" dirty="0"/>
              <a:t> (incompleto)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BFD8AB5-0405-2F33-E5B6-A3412420AA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err="1"/>
              <a:t>Meio</a:t>
            </a:r>
            <a:r>
              <a:rPr lang="en-US" dirty="0"/>
              <a:t> </a:t>
            </a:r>
            <a:r>
              <a:rPr lang="en-US" dirty="0" err="1"/>
              <a:t>ambiente</a:t>
            </a:r>
            <a:endParaRPr lang="en-US" dirty="0"/>
          </a:p>
          <a:p>
            <a:pPr lvl="1"/>
            <a:r>
              <a:rPr lang="en-US" dirty="0" err="1"/>
              <a:t>Estruturas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larga</a:t>
            </a:r>
            <a:r>
              <a:rPr lang="en-US" dirty="0"/>
              <a:t> Escala (Sun+2022; Hashimoto+2023, Helton+2023)	</a:t>
            </a:r>
          </a:p>
          <a:p>
            <a:pPr lvl="1"/>
            <a:r>
              <a:rPr lang="en-US" dirty="0" err="1"/>
              <a:t>Abundancia</a:t>
            </a:r>
            <a:r>
              <a:rPr lang="en-US" dirty="0"/>
              <a:t> de galaxias </a:t>
            </a:r>
            <a:r>
              <a:rPr lang="en-US" dirty="0" err="1"/>
              <a:t>vizinhas</a:t>
            </a:r>
            <a:r>
              <a:rPr lang="en-US" dirty="0"/>
              <a:t> de </a:t>
            </a:r>
            <a:r>
              <a:rPr lang="en-US" dirty="0" err="1"/>
              <a:t>pequena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>
                <a:hlinkClick r:id="rId2"/>
              </a:rPr>
              <a:t>(Suess+2023</a:t>
            </a:r>
            <a:r>
              <a:rPr lang="en-US" dirty="0"/>
              <a:t>; Whitler+2023 )</a:t>
            </a:r>
            <a:endParaRPr lang="pt-BR" dirty="0"/>
          </a:p>
          <a:p>
            <a:r>
              <a:rPr lang="pt-BR" dirty="0"/>
              <a:t>Propriedades de galáxias</a:t>
            </a:r>
          </a:p>
          <a:p>
            <a:pPr lvl="1"/>
            <a:r>
              <a:rPr lang="en-US" dirty="0" err="1"/>
              <a:t>Morfologia</a:t>
            </a:r>
            <a:r>
              <a:rPr lang="en-US" dirty="0"/>
              <a:t> (Kartaltepe+202x, Ferreira+2022, Robertson+2022, Huertas-Company+2023, Treu+2-23)</a:t>
            </a:r>
          </a:p>
          <a:p>
            <a:pPr lvl="1"/>
            <a:r>
              <a:rPr lang="en-US" dirty="0" err="1"/>
              <a:t>Massas</a:t>
            </a:r>
            <a:r>
              <a:rPr lang="en-US" dirty="0"/>
              <a:t> (Santini+2023</a:t>
            </a:r>
          </a:p>
          <a:p>
            <a:pPr lvl="1"/>
            <a:r>
              <a:rPr lang="en-US" dirty="0" err="1"/>
              <a:t>Inclinacao</a:t>
            </a:r>
            <a:r>
              <a:rPr lang="en-US" dirty="0"/>
              <a:t> da </a:t>
            </a:r>
            <a:r>
              <a:rPr lang="en-US" dirty="0" err="1"/>
              <a:t>distribuicao</a:t>
            </a:r>
            <a:r>
              <a:rPr lang="en-US" dirty="0"/>
              <a:t> de </a:t>
            </a:r>
            <a:r>
              <a:rPr lang="en-US" dirty="0" err="1"/>
              <a:t>energia</a:t>
            </a:r>
            <a:r>
              <a:rPr lang="en-US" dirty="0"/>
              <a:t> spectral no UV (Trinca+2023, Endsley+2023, Topping+2023, Fergus+2023)</a:t>
            </a:r>
          </a:p>
          <a:p>
            <a:pPr lvl="1"/>
            <a:r>
              <a:rPr lang="en-US" dirty="0"/>
              <a:t>Galaxias </a:t>
            </a:r>
            <a:r>
              <a:rPr lang="en-US" dirty="0" err="1"/>
              <a:t>dominadas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poeira</a:t>
            </a:r>
            <a:r>
              <a:rPr lang="en-US" dirty="0"/>
              <a:t> (Nelson+2022, Cheng+2022, Smail+2023, Zavala+2023)</a:t>
            </a:r>
          </a:p>
          <a:p>
            <a:pPr lvl="1"/>
            <a:r>
              <a:rPr lang="en-US" dirty="0" err="1"/>
              <a:t>Metalicidade</a:t>
            </a:r>
            <a:r>
              <a:rPr lang="en-US" dirty="0"/>
              <a:t> de galaxias (Tacchella+2023, </a:t>
            </a:r>
            <a:r>
              <a:rPr lang="en-US" dirty="0" err="1"/>
              <a:t>Brinchmann</a:t>
            </a:r>
            <a:r>
              <a:rPr lang="en-US" dirty="0"/>
              <a:t> 2023)</a:t>
            </a:r>
          </a:p>
          <a:p>
            <a:r>
              <a:rPr lang="en-US" dirty="0" err="1"/>
              <a:t>Propriedades</a:t>
            </a:r>
            <a:r>
              <a:rPr lang="en-US" dirty="0"/>
              <a:t> da </a:t>
            </a:r>
            <a:r>
              <a:rPr lang="en-US" dirty="0" err="1"/>
              <a:t>distribuicao</a:t>
            </a:r>
            <a:r>
              <a:rPr lang="en-US" dirty="0"/>
              <a:t> de galaxias</a:t>
            </a:r>
          </a:p>
          <a:p>
            <a:pPr lvl="1"/>
            <a:r>
              <a:rPr lang="en-US" dirty="0" err="1"/>
              <a:t>Numero</a:t>
            </a:r>
            <a:r>
              <a:rPr lang="en-US" dirty="0"/>
              <a:t> de galaxias a z &gt; 5 (</a:t>
            </a:r>
          </a:p>
          <a:p>
            <a:pPr lvl="1"/>
            <a:r>
              <a:rPr lang="en-US" dirty="0" err="1"/>
              <a:t>Funcao</a:t>
            </a:r>
            <a:r>
              <a:rPr lang="en-US" dirty="0"/>
              <a:t> de </a:t>
            </a:r>
            <a:r>
              <a:rPr lang="en-US" dirty="0" err="1"/>
              <a:t>luminosidade</a:t>
            </a:r>
            <a:r>
              <a:rPr lang="en-US" dirty="0"/>
              <a:t> de galaxias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A2A19B-2F7F-349F-B8DC-CA68FAEEA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2023-08-01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F0BBF4-535A-3FD8-8260-666680681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 Semana da Física 2023, UNICAMP 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11D5D3-EF0E-D7E8-2602-455B0CF42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52DC6-623C-48BC-B85C-14D3E086A77C}" type="slidenum">
              <a:rPr lang="en-GB" smtClean="0"/>
              <a:t>72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993690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D734B-44DE-4213-887D-C6EC1A995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85153A-8AE0-271B-855E-4F042691A9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err="1"/>
              <a:t>Galaxias</a:t>
            </a:r>
            <a:r>
              <a:rPr lang="pt-BR" dirty="0"/>
              <a:t> com núcleos ativos</a:t>
            </a:r>
          </a:p>
          <a:p>
            <a:pPr lvl="1"/>
            <a:r>
              <a:rPr lang="pt-BR" dirty="0">
                <a:hlinkClick r:id="rId2"/>
              </a:rPr>
              <a:t>Larson+ 2023</a:t>
            </a:r>
            <a:r>
              <a:rPr lang="pt-BR" dirty="0"/>
              <a:t>,  </a:t>
            </a:r>
            <a:r>
              <a:rPr lang="pt-BR" dirty="0">
                <a:hlinkClick r:id="rId2"/>
              </a:rPr>
              <a:t> </a:t>
            </a:r>
            <a:r>
              <a:rPr lang="pt-BR" dirty="0" err="1">
                <a:hlinkClick r:id="rId2"/>
              </a:rPr>
              <a:t>Juodžbalis</a:t>
            </a:r>
            <a:r>
              <a:rPr lang="pt-BR" dirty="0">
                <a:hlinkClick r:id="rId2"/>
              </a:rPr>
              <a:t>+ 2023</a:t>
            </a:r>
            <a:r>
              <a:rPr lang="pt-BR" dirty="0"/>
              <a:t>, </a:t>
            </a:r>
            <a:r>
              <a:rPr lang="pt-BR" dirty="0" err="1">
                <a:hlinkClick r:id="rId2"/>
              </a:rPr>
              <a:t>Labbé</a:t>
            </a:r>
            <a:r>
              <a:rPr lang="pt-BR" dirty="0">
                <a:hlinkClick r:id="rId2"/>
              </a:rPr>
              <a:t>+ 2023</a:t>
            </a:r>
            <a:r>
              <a:rPr lang="pt-BR" dirty="0"/>
              <a:t> , </a:t>
            </a:r>
            <a:r>
              <a:rPr lang="pt-BR" dirty="0" err="1">
                <a:hlinkClick r:id="rId2"/>
              </a:rPr>
              <a:t>Matthee</a:t>
            </a:r>
            <a:r>
              <a:rPr lang="pt-BR" dirty="0">
                <a:hlinkClick r:id="rId2"/>
              </a:rPr>
              <a:t>+ 2023</a:t>
            </a:r>
            <a:r>
              <a:rPr lang="pt-BR" dirty="0"/>
              <a:t>, </a:t>
            </a:r>
            <a:r>
              <a:rPr lang="pt-BR" dirty="0">
                <a:hlinkClick r:id="rId2"/>
              </a:rPr>
              <a:t>Yang+ 2023</a:t>
            </a:r>
            <a:r>
              <a:rPr lang="pt-BR" dirty="0"/>
              <a:t>, </a:t>
            </a:r>
            <a:r>
              <a:rPr lang="pt-BR" dirty="0" err="1">
                <a:hlinkClick r:id="rId2"/>
              </a:rPr>
              <a:t>Furtak</a:t>
            </a:r>
            <a:r>
              <a:rPr lang="pt-BR" dirty="0">
                <a:hlinkClick r:id="rId2"/>
              </a:rPr>
              <a:t>+ 2023</a:t>
            </a:r>
            <a:endParaRPr lang="pt-BR" dirty="0"/>
          </a:p>
          <a:p>
            <a:r>
              <a:rPr lang="pt-BR" dirty="0"/>
              <a:t>Função de luminosidade</a:t>
            </a:r>
          </a:p>
          <a:p>
            <a:pPr lvl="1"/>
            <a:r>
              <a:rPr lang="pt-BR" dirty="0">
                <a:hlinkClick r:id="rId2"/>
              </a:rPr>
              <a:t>Adams+ 2023</a:t>
            </a:r>
            <a:r>
              <a:rPr lang="pt-BR" dirty="0"/>
              <a:t>, </a:t>
            </a:r>
            <a:r>
              <a:rPr lang="pt-BR" dirty="0" err="1">
                <a:hlinkClick r:id="rId3"/>
              </a:rPr>
              <a:t>Donnan</a:t>
            </a:r>
            <a:r>
              <a:rPr lang="pt-BR" dirty="0">
                <a:hlinkClick r:id="rId3"/>
              </a:rPr>
              <a:t>+ 2023</a:t>
            </a:r>
            <a:r>
              <a:rPr lang="pt-BR" dirty="0"/>
              <a:t>,  </a:t>
            </a:r>
            <a:r>
              <a:rPr lang="pt-BR" dirty="0" err="1">
                <a:hlinkClick r:id="rId4"/>
              </a:rPr>
              <a:t>Harikane</a:t>
            </a:r>
            <a:r>
              <a:rPr lang="pt-BR" dirty="0">
                <a:hlinkClick r:id="rId4"/>
              </a:rPr>
              <a:t>+ 2023a</a:t>
            </a:r>
            <a:r>
              <a:rPr lang="pt-BR" dirty="0"/>
              <a:t>,  </a:t>
            </a:r>
            <a:r>
              <a:rPr lang="pt-BR" dirty="0" err="1">
                <a:hlinkClick r:id="rId5"/>
              </a:rPr>
              <a:t>Harikane</a:t>
            </a:r>
            <a:r>
              <a:rPr lang="pt-BR" dirty="0">
                <a:hlinkClick r:id="rId5"/>
              </a:rPr>
              <a:t>+ 2023b</a:t>
            </a:r>
            <a:r>
              <a:rPr lang="pt-BR" dirty="0"/>
              <a:t>,  </a:t>
            </a:r>
            <a:r>
              <a:rPr lang="pt-BR" dirty="0" err="1">
                <a:hlinkClick r:id="rId6"/>
              </a:rPr>
              <a:t>McLoed</a:t>
            </a:r>
            <a:r>
              <a:rPr lang="pt-BR" dirty="0">
                <a:hlinkClick r:id="rId6"/>
              </a:rPr>
              <a:t>+ 2023</a:t>
            </a:r>
            <a:r>
              <a:rPr lang="pt-BR" dirty="0"/>
              <a:t>, </a:t>
            </a:r>
            <a:r>
              <a:rPr lang="pt-BR" dirty="0">
                <a:hlinkClick r:id="rId7"/>
              </a:rPr>
              <a:t>Leung+ 2023</a:t>
            </a:r>
            <a:endParaRPr lang="pt-B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F6E71C-6A4E-AD83-40E2-A44C78F8F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2023-08-01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59ABBE-1D81-8112-EBB8-B611C0D71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 Semana da Física 2023, UNICAMP 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F2298E-C3A4-5EE0-9D8F-FADF140E1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52DC6-623C-48BC-B85C-14D3E086A77C}" type="slidenum">
              <a:rPr lang="en-GB" smtClean="0"/>
              <a:t>73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278892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3EB45-4388-1B8C-86E5-CA198F5DC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 que </a:t>
            </a:r>
            <a:r>
              <a:rPr lang="en-US" dirty="0" err="1"/>
              <a:t>aprendemos</a:t>
            </a:r>
            <a:r>
              <a:rPr lang="en-US" dirty="0"/>
              <a:t> com o JWST </a:t>
            </a:r>
            <a:r>
              <a:rPr lang="en-US" dirty="0" err="1"/>
              <a:t>em</a:t>
            </a:r>
            <a:r>
              <a:rPr lang="en-US" dirty="0"/>
              <a:t> 13 meses</a:t>
            </a:r>
            <a:endParaRPr lang="pt-B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A668B0-3D0C-9ABB-156A-66C1F11F51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/>
              <a:t>Vários</a:t>
            </a:r>
            <a:r>
              <a:rPr lang="en-US" dirty="0"/>
              <a:t> </a:t>
            </a:r>
            <a:r>
              <a:rPr lang="en-US" dirty="0" err="1"/>
              <a:t>projetos</a:t>
            </a:r>
            <a:r>
              <a:rPr lang="en-US" dirty="0"/>
              <a:t> se </a:t>
            </a:r>
            <a:r>
              <a:rPr lang="en-US" dirty="0" err="1"/>
              <a:t>concentraram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caracterizar</a:t>
            </a:r>
            <a:r>
              <a:rPr lang="en-US" dirty="0"/>
              <a:t> as </a:t>
            </a:r>
            <a:r>
              <a:rPr lang="en-US" dirty="0" err="1"/>
              <a:t>propriedades</a:t>
            </a:r>
            <a:r>
              <a:rPr lang="en-US" dirty="0"/>
              <a:t> de </a:t>
            </a:r>
            <a:r>
              <a:rPr lang="en-US" dirty="0" err="1"/>
              <a:t>galáxias</a:t>
            </a:r>
            <a:r>
              <a:rPr lang="en-US" dirty="0"/>
              <a:t> a z &gt; 5 </a:t>
            </a:r>
            <a:r>
              <a:rPr lang="en-US" dirty="0" err="1"/>
              <a:t>durante</a:t>
            </a:r>
            <a:r>
              <a:rPr lang="en-US" dirty="0"/>
              <a:t> o 1</a:t>
            </a:r>
            <a:r>
              <a:rPr lang="en-US" baseline="30000" dirty="0"/>
              <a:t>o</a:t>
            </a:r>
            <a:r>
              <a:rPr lang="en-US" dirty="0"/>
              <a:t> </a:t>
            </a:r>
            <a:r>
              <a:rPr lang="en-US" dirty="0" err="1"/>
              <a:t>ano</a:t>
            </a:r>
            <a:r>
              <a:rPr lang="en-US" dirty="0"/>
              <a:t> de </a:t>
            </a:r>
            <a:r>
              <a:rPr lang="en-US" dirty="0" err="1"/>
              <a:t>observações</a:t>
            </a:r>
            <a:r>
              <a:rPr lang="en-US" dirty="0"/>
              <a:t> (</a:t>
            </a:r>
            <a:r>
              <a:rPr lang="en-US" dirty="0" err="1"/>
              <a:t>esta</a:t>
            </a:r>
            <a:r>
              <a:rPr lang="en-US" dirty="0"/>
              <a:t> </a:t>
            </a:r>
            <a:r>
              <a:rPr lang="en-US" dirty="0" err="1"/>
              <a:t>lista</a:t>
            </a:r>
            <a:r>
              <a:rPr lang="pt-BR" dirty="0"/>
              <a:t> não é completa)</a:t>
            </a:r>
            <a:endParaRPr lang="en-US" dirty="0"/>
          </a:p>
          <a:p>
            <a:pPr lvl="1"/>
            <a:r>
              <a:rPr lang="en-US" dirty="0">
                <a:hlinkClick r:id="rId2"/>
              </a:rPr>
              <a:t>CEERS</a:t>
            </a:r>
            <a:r>
              <a:rPr lang="en-US" dirty="0"/>
              <a:t> (</a:t>
            </a:r>
            <a:r>
              <a:rPr lang="en-US" dirty="0">
                <a:hlinkClick r:id="rId3"/>
              </a:rPr>
              <a:t>Finkelstein+2022</a:t>
            </a:r>
            <a:r>
              <a:rPr lang="en-US" dirty="0"/>
              <a:t>; </a:t>
            </a:r>
            <a:r>
              <a:rPr lang="en-US" dirty="0">
                <a:hlinkClick r:id="rId4"/>
              </a:rPr>
              <a:t>Bagley+ 2023</a:t>
            </a:r>
            <a:r>
              <a:rPr lang="en-US" dirty="0"/>
              <a:t>)</a:t>
            </a:r>
          </a:p>
          <a:p>
            <a:pPr lvl="1"/>
            <a:r>
              <a:rPr lang="en-US" dirty="0">
                <a:hlinkClick r:id="rId5"/>
              </a:rPr>
              <a:t>EIGER</a:t>
            </a:r>
            <a:r>
              <a:rPr lang="en-US" dirty="0"/>
              <a:t> (</a:t>
            </a:r>
            <a:r>
              <a:rPr lang="en-US" dirty="0" err="1">
                <a:hlinkClick r:id="rId6"/>
              </a:rPr>
              <a:t>Kashino</a:t>
            </a:r>
            <a:r>
              <a:rPr lang="en-US" dirty="0">
                <a:hlinkClick r:id="rId6"/>
              </a:rPr>
              <a:t>+ 2023</a:t>
            </a:r>
            <a:r>
              <a:rPr lang="en-US" dirty="0"/>
              <a:t>)</a:t>
            </a:r>
          </a:p>
          <a:p>
            <a:pPr lvl="1"/>
            <a:r>
              <a:rPr lang="en-US" dirty="0">
                <a:hlinkClick r:id="rId7"/>
              </a:rPr>
              <a:t>ERO</a:t>
            </a:r>
            <a:r>
              <a:rPr lang="en-US" dirty="0"/>
              <a:t> (</a:t>
            </a:r>
            <a:r>
              <a:rPr lang="en-US" dirty="0">
                <a:hlinkClick r:id="rId8"/>
              </a:rPr>
              <a:t>Pontoppidan+ 2022</a:t>
            </a:r>
            <a:r>
              <a:rPr lang="en-US" dirty="0"/>
              <a:t>)</a:t>
            </a:r>
          </a:p>
          <a:p>
            <a:pPr lvl="1"/>
            <a:r>
              <a:rPr lang="en-US" dirty="0">
                <a:hlinkClick r:id="rId9"/>
              </a:rPr>
              <a:t>FRESCO</a:t>
            </a:r>
            <a:r>
              <a:rPr lang="en-US" dirty="0"/>
              <a:t> (</a:t>
            </a:r>
            <a:r>
              <a:rPr lang="en-US" dirty="0">
                <a:hlinkClick r:id="rId10"/>
              </a:rPr>
              <a:t>Oesch+2023</a:t>
            </a:r>
            <a:r>
              <a:rPr lang="en-US" dirty="0"/>
              <a:t>)</a:t>
            </a:r>
          </a:p>
          <a:p>
            <a:pPr lvl="1"/>
            <a:r>
              <a:rPr lang="en-US" dirty="0">
                <a:hlinkClick r:id="rId11"/>
              </a:rPr>
              <a:t>GLASS-JWST</a:t>
            </a:r>
            <a:r>
              <a:rPr lang="en-US" dirty="0"/>
              <a:t> (</a:t>
            </a:r>
            <a:r>
              <a:rPr lang="en-US" dirty="0">
                <a:hlinkClick r:id="rId12"/>
              </a:rPr>
              <a:t>Treu+2022</a:t>
            </a:r>
            <a:r>
              <a:rPr lang="en-US" dirty="0"/>
              <a:t>)</a:t>
            </a:r>
          </a:p>
          <a:p>
            <a:pPr lvl="1"/>
            <a:r>
              <a:rPr lang="en-US" dirty="0">
                <a:hlinkClick r:id="rId13"/>
              </a:rPr>
              <a:t>JADES</a:t>
            </a:r>
            <a:r>
              <a:rPr lang="en-US" dirty="0"/>
              <a:t> (</a:t>
            </a:r>
            <a:r>
              <a:rPr lang="en-US" dirty="0">
                <a:hlinkClick r:id="rId14"/>
              </a:rPr>
              <a:t>Eisenstein+2023</a:t>
            </a:r>
            <a:r>
              <a:rPr lang="en-US" dirty="0"/>
              <a:t>; </a:t>
            </a:r>
            <a:r>
              <a:rPr lang="en-US" dirty="0">
                <a:hlinkClick r:id="rId15"/>
              </a:rPr>
              <a:t>Rieke+ 2023</a:t>
            </a:r>
            <a:r>
              <a:rPr lang="en-US" dirty="0"/>
              <a:t>)</a:t>
            </a:r>
          </a:p>
          <a:p>
            <a:pPr lvl="1"/>
            <a:r>
              <a:rPr lang="en-US" dirty="0">
                <a:hlinkClick r:id="rId13"/>
              </a:rPr>
              <a:t>JEMS</a:t>
            </a:r>
            <a:r>
              <a:rPr lang="en-US" dirty="0"/>
              <a:t> (</a:t>
            </a:r>
            <a:r>
              <a:rPr lang="en-US" dirty="0">
                <a:hlinkClick r:id="rId16"/>
              </a:rPr>
              <a:t>Williams+ 2023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NGDEEP (</a:t>
            </a:r>
            <a:r>
              <a:rPr lang="en-US" dirty="0">
                <a:hlinkClick r:id="rId17"/>
              </a:rPr>
              <a:t>Bagley+ 2023</a:t>
            </a:r>
            <a:r>
              <a:rPr lang="en-US" dirty="0"/>
              <a:t>)</a:t>
            </a:r>
          </a:p>
          <a:p>
            <a:pPr lvl="1"/>
            <a:r>
              <a:rPr lang="en-US" dirty="0">
                <a:hlinkClick r:id="rId18"/>
              </a:rPr>
              <a:t>PEARLS</a:t>
            </a:r>
            <a:r>
              <a:rPr lang="en-US" dirty="0"/>
              <a:t> (</a:t>
            </a:r>
            <a:r>
              <a:rPr lang="en-US" dirty="0">
                <a:hlinkClick r:id="rId19"/>
              </a:rPr>
              <a:t>Windhorst+2023</a:t>
            </a:r>
            <a:r>
              <a:rPr lang="en-US" dirty="0"/>
              <a:t>)</a:t>
            </a:r>
          </a:p>
          <a:p>
            <a:pPr lvl="1"/>
            <a:r>
              <a:rPr lang="en-US" dirty="0">
                <a:hlinkClick r:id="rId20"/>
              </a:rPr>
              <a:t>PRIMER</a:t>
            </a:r>
            <a:endParaRPr lang="en-US" dirty="0"/>
          </a:p>
          <a:p>
            <a:pPr lvl="1"/>
            <a:r>
              <a:rPr lang="en-US" dirty="0">
                <a:hlinkClick r:id="rId21"/>
              </a:rPr>
              <a:t>UNCOVER </a:t>
            </a:r>
            <a:r>
              <a:rPr lang="en-US" dirty="0"/>
              <a:t>(</a:t>
            </a:r>
            <a:r>
              <a:rPr lang="en-US" dirty="0" err="1">
                <a:hlinkClick r:id="rId22"/>
              </a:rPr>
              <a:t>Bezanson</a:t>
            </a:r>
            <a:r>
              <a:rPr lang="en-US" dirty="0">
                <a:hlinkClick r:id="rId22"/>
              </a:rPr>
              <a:t>+ 2022</a:t>
            </a:r>
            <a:r>
              <a:rPr lang="en-US" dirty="0"/>
              <a:t>)</a:t>
            </a:r>
          </a:p>
          <a:p>
            <a:endParaRPr lang="pt-B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0516C-7961-B955-1928-9C290EAC9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2023-08-01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E92DB7-CF79-A813-87BD-8E1B69939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 Semana da Física 2023, UNICAMP 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010A6-369E-B485-73F9-F4BBF6ECF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52DC6-623C-48BC-B85C-14D3E086A77C}" type="slidenum">
              <a:rPr lang="en-GB" smtClean="0"/>
              <a:t>74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346120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FD0A3-46DA-2A9A-23E8-7D2ED8BF3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Observatorios</a:t>
            </a:r>
            <a:endParaRPr lang="pt-B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2DCEF8-F505-7289-E175-CA5038449A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Nos </a:t>
            </a:r>
            <a:r>
              <a:rPr lang="en-US" dirty="0" err="1"/>
              <a:t>ultimos</a:t>
            </a:r>
            <a:r>
              <a:rPr lang="en-US" dirty="0"/>
              <a:t> 120 </a:t>
            </a:r>
            <a:r>
              <a:rPr lang="en-US" dirty="0" err="1"/>
              <a:t>anos</a:t>
            </a:r>
            <a:r>
              <a:rPr lang="en-US" dirty="0"/>
              <a:t>  </a:t>
            </a:r>
            <a:r>
              <a:rPr lang="en-US" dirty="0" err="1"/>
              <a:t>houve</a:t>
            </a:r>
            <a:r>
              <a:rPr lang="en-US" dirty="0"/>
              <a:t> </a:t>
            </a:r>
            <a:r>
              <a:rPr lang="en-US" dirty="0" err="1"/>
              <a:t>varios</a:t>
            </a:r>
            <a:r>
              <a:rPr lang="en-US" dirty="0"/>
              <a:t> </a:t>
            </a:r>
            <a:r>
              <a:rPr lang="en-US" dirty="0" err="1"/>
              <a:t>enorme</a:t>
            </a:r>
            <a:r>
              <a:rPr lang="en-US" dirty="0"/>
              <a:t> </a:t>
            </a:r>
            <a:r>
              <a:rPr lang="en-US" dirty="0" err="1"/>
              <a:t>saltos</a:t>
            </a:r>
            <a:r>
              <a:rPr lang="en-US" dirty="0"/>
              <a:t> </a:t>
            </a:r>
            <a:r>
              <a:rPr lang="en-US" dirty="0" err="1"/>
              <a:t>qualitativos</a:t>
            </a:r>
            <a:r>
              <a:rPr lang="en-US" dirty="0"/>
              <a:t> e </a:t>
            </a:r>
            <a:r>
              <a:rPr lang="en-US" dirty="0" err="1"/>
              <a:t>quantitativos</a:t>
            </a:r>
            <a:r>
              <a:rPr lang="en-US" dirty="0"/>
              <a:t> </a:t>
            </a:r>
            <a:r>
              <a:rPr lang="en-US" dirty="0" err="1"/>
              <a:t>nas</a:t>
            </a:r>
            <a:r>
              <a:rPr lang="en-US" dirty="0"/>
              <a:t> </a:t>
            </a:r>
            <a:r>
              <a:rPr lang="en-US" dirty="0" err="1"/>
              <a:t>observacoes</a:t>
            </a:r>
            <a:r>
              <a:rPr lang="en-US" dirty="0"/>
              <a:t> </a:t>
            </a:r>
            <a:r>
              <a:rPr lang="en-US" dirty="0" err="1"/>
              <a:t>astronomicas</a:t>
            </a:r>
            <a:r>
              <a:rPr lang="en-US" dirty="0"/>
              <a:t>:</a:t>
            </a:r>
          </a:p>
          <a:p>
            <a:pPr lvl="1"/>
            <a:r>
              <a:rPr lang="en-US" dirty="0" err="1"/>
              <a:t>placas</a:t>
            </a:r>
            <a:r>
              <a:rPr lang="en-US" dirty="0"/>
              <a:t> </a:t>
            </a:r>
            <a:r>
              <a:rPr lang="en-US" dirty="0" err="1"/>
              <a:t>fotograficas</a:t>
            </a:r>
            <a:r>
              <a:rPr lang="en-US" dirty="0"/>
              <a:t> (final do </a:t>
            </a:r>
            <a:r>
              <a:rPr lang="en-US" dirty="0" err="1"/>
              <a:t>Seculo</a:t>
            </a:r>
            <a:r>
              <a:rPr lang="en-US" dirty="0"/>
              <a:t> XIX, </a:t>
            </a:r>
            <a:r>
              <a:rPr lang="en-US" dirty="0" err="1"/>
              <a:t>inicio</a:t>
            </a:r>
            <a:r>
              <a:rPr lang="en-US" dirty="0"/>
              <a:t> de </a:t>
            </a:r>
            <a:r>
              <a:rPr lang="en-US" dirty="0" err="1"/>
              <a:t>Seculo</a:t>
            </a:r>
            <a:r>
              <a:rPr lang="en-US" dirty="0"/>
              <a:t> XX)</a:t>
            </a:r>
          </a:p>
          <a:p>
            <a:pPr lvl="1"/>
            <a:r>
              <a:rPr lang="en-US" dirty="0" err="1"/>
              <a:t>Construcao</a:t>
            </a:r>
            <a:r>
              <a:rPr lang="en-US" dirty="0"/>
              <a:t> de </a:t>
            </a:r>
            <a:r>
              <a:rPr lang="en-US" dirty="0" err="1"/>
              <a:t>telescopios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sitios com  </a:t>
            </a:r>
            <a:r>
              <a:rPr lang="en-US" dirty="0" err="1"/>
              <a:t>melhor</a:t>
            </a:r>
            <a:r>
              <a:rPr lang="en-US" dirty="0"/>
              <a:t> </a:t>
            </a:r>
            <a:r>
              <a:rPr lang="en-US" dirty="0" err="1"/>
              <a:t>qualidade</a:t>
            </a:r>
            <a:r>
              <a:rPr lang="en-US" dirty="0"/>
              <a:t> de imagens</a:t>
            </a:r>
          </a:p>
          <a:p>
            <a:pPr lvl="1"/>
            <a:r>
              <a:rPr lang="en-US" dirty="0" err="1"/>
              <a:t>Construcao</a:t>
            </a:r>
            <a:r>
              <a:rPr lang="en-US" dirty="0"/>
              <a:t> de </a:t>
            </a:r>
            <a:r>
              <a:rPr lang="en-US" dirty="0" err="1"/>
              <a:t>telescopios</a:t>
            </a:r>
            <a:r>
              <a:rPr lang="en-US" dirty="0"/>
              <a:t> </a:t>
            </a:r>
            <a:r>
              <a:rPr lang="en-US" dirty="0" err="1"/>
              <a:t>usando</a:t>
            </a:r>
            <a:r>
              <a:rPr lang="en-US" dirty="0"/>
              <a:t> </a:t>
            </a:r>
            <a:r>
              <a:rPr lang="en-US" dirty="0" err="1"/>
              <a:t>placas</a:t>
            </a:r>
            <a:r>
              <a:rPr lang="en-US" dirty="0"/>
              <a:t> </a:t>
            </a:r>
            <a:r>
              <a:rPr lang="en-US" dirty="0" err="1"/>
              <a:t>fotograficas</a:t>
            </a:r>
            <a:r>
              <a:rPr lang="en-US" dirty="0"/>
              <a:t> </a:t>
            </a:r>
            <a:r>
              <a:rPr lang="en-US" dirty="0" err="1"/>
              <a:t>cobrindo</a:t>
            </a:r>
            <a:r>
              <a:rPr lang="en-US" dirty="0"/>
              <a:t>  areas </a:t>
            </a:r>
            <a:r>
              <a:rPr lang="en-US" dirty="0" err="1"/>
              <a:t>grandes</a:t>
            </a:r>
            <a:r>
              <a:rPr lang="en-US" dirty="0"/>
              <a:t> do </a:t>
            </a:r>
            <a:r>
              <a:rPr lang="en-US" dirty="0" err="1"/>
              <a:t>ceu</a:t>
            </a:r>
            <a:endParaRPr lang="en-US" dirty="0"/>
          </a:p>
          <a:p>
            <a:pPr lvl="1"/>
            <a:r>
              <a:rPr lang="en-US" dirty="0" err="1"/>
              <a:t>Desenvolvimento</a:t>
            </a:r>
            <a:r>
              <a:rPr lang="en-US" dirty="0"/>
              <a:t> de radio-</a:t>
            </a:r>
            <a:r>
              <a:rPr lang="en-US" dirty="0" err="1"/>
              <a:t>telescopios</a:t>
            </a:r>
            <a:endParaRPr lang="en-US" dirty="0"/>
          </a:p>
          <a:p>
            <a:pPr lvl="1"/>
            <a:r>
              <a:rPr lang="en-US" dirty="0" err="1"/>
              <a:t>Desenvolvimento</a:t>
            </a:r>
            <a:r>
              <a:rPr lang="en-US" dirty="0"/>
              <a:t> de </a:t>
            </a:r>
            <a:r>
              <a:rPr lang="en-US" dirty="0" err="1"/>
              <a:t>detetores</a:t>
            </a:r>
            <a:r>
              <a:rPr lang="en-US" dirty="0"/>
              <a:t> de </a:t>
            </a:r>
            <a:r>
              <a:rPr lang="en-US" dirty="0" err="1"/>
              <a:t>estado</a:t>
            </a:r>
            <a:r>
              <a:rPr lang="en-US" dirty="0"/>
              <a:t> </a:t>
            </a:r>
            <a:r>
              <a:rPr lang="en-US" dirty="0" err="1"/>
              <a:t>solido</a:t>
            </a:r>
            <a:r>
              <a:rPr lang="en-US" dirty="0"/>
              <a:t>, </a:t>
            </a:r>
            <a:r>
              <a:rPr lang="en-US" dirty="0" err="1"/>
              <a:t>muito</a:t>
            </a:r>
            <a:r>
              <a:rPr lang="en-US" dirty="0"/>
              <a:t> </a:t>
            </a:r>
            <a:r>
              <a:rPr lang="en-US" dirty="0" err="1"/>
              <a:t>mais</a:t>
            </a:r>
            <a:r>
              <a:rPr lang="en-US" dirty="0"/>
              <a:t> </a:t>
            </a:r>
            <a:r>
              <a:rPr lang="en-US" dirty="0" err="1"/>
              <a:t>sensiveis</a:t>
            </a:r>
            <a:r>
              <a:rPr lang="en-US" dirty="0"/>
              <a:t> e </a:t>
            </a:r>
            <a:r>
              <a:rPr lang="en-US" dirty="0" err="1"/>
              <a:t>produzindo</a:t>
            </a:r>
            <a:r>
              <a:rPr lang="en-US" dirty="0"/>
              <a:t> dados ja’ </a:t>
            </a:r>
            <a:r>
              <a:rPr lang="en-US" dirty="0" err="1"/>
              <a:t>digitalizados</a:t>
            </a:r>
            <a:endParaRPr lang="en-US" dirty="0"/>
          </a:p>
          <a:p>
            <a:pPr lvl="1"/>
            <a:r>
              <a:rPr lang="en-US" dirty="0" err="1"/>
              <a:t>Lancamento</a:t>
            </a:r>
            <a:r>
              <a:rPr lang="en-US" dirty="0"/>
              <a:t> de </a:t>
            </a:r>
            <a:r>
              <a:rPr lang="en-US" dirty="0" err="1"/>
              <a:t>satelites</a:t>
            </a:r>
            <a:r>
              <a:rPr lang="en-US" dirty="0"/>
              <a:t> </a:t>
            </a:r>
            <a:r>
              <a:rPr lang="en-US" dirty="0" err="1"/>
              <a:t>desenvolvidos</a:t>
            </a:r>
            <a:r>
              <a:rPr lang="en-US" dirty="0"/>
              <a:t> </a:t>
            </a:r>
            <a:r>
              <a:rPr lang="en-US" dirty="0" err="1"/>
              <a:t>especificamente</a:t>
            </a:r>
            <a:r>
              <a:rPr lang="en-US" dirty="0"/>
              <a:t> para </a:t>
            </a:r>
            <a:r>
              <a:rPr lang="en-US" dirty="0" err="1"/>
              <a:t>observaoes</a:t>
            </a:r>
            <a:r>
              <a:rPr lang="en-US" dirty="0"/>
              <a:t> </a:t>
            </a:r>
            <a:r>
              <a:rPr lang="en-US" dirty="0" err="1"/>
              <a:t>astronomicas</a:t>
            </a:r>
            <a:r>
              <a:rPr lang="en-US" dirty="0"/>
              <a:t> </a:t>
            </a:r>
          </a:p>
          <a:p>
            <a:pPr lvl="1"/>
            <a:r>
              <a:rPr lang="en-US" dirty="0" err="1"/>
              <a:t>Desenvolvimento</a:t>
            </a:r>
            <a:r>
              <a:rPr lang="en-US" dirty="0"/>
              <a:t> de </a:t>
            </a:r>
            <a:r>
              <a:rPr lang="en-US" dirty="0" err="1"/>
              <a:t>detetores</a:t>
            </a:r>
            <a:r>
              <a:rPr lang="en-US" dirty="0"/>
              <a:t> </a:t>
            </a:r>
            <a:r>
              <a:rPr lang="en-US" dirty="0" err="1"/>
              <a:t>sensiveis</a:t>
            </a:r>
            <a:r>
              <a:rPr lang="en-US" dirty="0"/>
              <a:t> a </a:t>
            </a:r>
            <a:r>
              <a:rPr lang="en-US" dirty="0" err="1"/>
              <a:t>comprimentos</a:t>
            </a:r>
            <a:r>
              <a:rPr lang="en-US" dirty="0"/>
              <a:t> de </a:t>
            </a:r>
            <a:r>
              <a:rPr lang="en-US" dirty="0" err="1"/>
              <a:t>onda</a:t>
            </a:r>
            <a:r>
              <a:rPr lang="en-US" dirty="0"/>
              <a:t> </a:t>
            </a:r>
            <a:r>
              <a:rPr lang="en-US" dirty="0" err="1"/>
              <a:t>indo</a:t>
            </a:r>
            <a:r>
              <a:rPr lang="en-US" dirty="0"/>
              <a:t> de </a:t>
            </a:r>
            <a:r>
              <a:rPr lang="en-US" dirty="0" err="1"/>
              <a:t>raios-gama</a:t>
            </a:r>
            <a:r>
              <a:rPr lang="en-US" dirty="0"/>
              <a:t> ate’ </a:t>
            </a:r>
            <a:r>
              <a:rPr lang="en-US" dirty="0" err="1"/>
              <a:t>ondas</a:t>
            </a:r>
            <a:r>
              <a:rPr lang="en-US" dirty="0"/>
              <a:t> de radio.</a:t>
            </a:r>
          </a:p>
          <a:p>
            <a:pPr lvl="1"/>
            <a:endParaRPr lang="pt-B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794E33-5A40-FEF7-73FC-27749EB83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2023-08-01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74884E-5BB3-B845-3399-2E21986D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 Semana da Física 2023, UNICAMP 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994708-7409-6A05-2DBA-3039A420F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52DC6-623C-48BC-B85C-14D3E086A77C}" type="slidenum">
              <a:rPr lang="en-GB" smtClean="0"/>
              <a:t>75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10699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601B20E2-7543-8B53-C5B7-0BB2BDB5C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solidFill>
                  <a:schemeClr val="bg1"/>
                </a:solidFill>
              </a:rPr>
              <a:t>Imageamento em múltiplas bandas</a:t>
            </a:r>
          </a:p>
        </p:txBody>
      </p:sp>
      <p:pic>
        <p:nvPicPr>
          <p:cNvPr id="21" name="Content Placeholder 20" descr="A collage of different colors of light&#10;&#10;Description automatically generated">
            <a:extLst>
              <a:ext uri="{FF2B5EF4-FFF2-40B4-BE49-F238E27FC236}">
                <a16:creationId xmlns:a16="http://schemas.microsoft.com/office/drawing/2014/main" id="{6B45EFC8-A071-3229-0CF5-F3C0183332C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13173"/>
            <a:ext cx="5181600" cy="3776242"/>
          </a:xfrm>
        </p:spPr>
      </p:pic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39F5C54F-CB3C-51CB-8F9C-62352B9429A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t-BR" dirty="0">
                <a:solidFill>
                  <a:schemeClr val="bg1"/>
                </a:solidFill>
              </a:rPr>
              <a:t>Galáxia NGC 1512, observada em comprimentos de onda indo do ultra-violeta (0.90 µm [</a:t>
            </a:r>
            <a:r>
              <a:rPr lang="pt-BR" i="1" dirty="0">
                <a:solidFill>
                  <a:schemeClr val="bg1"/>
                </a:solidFill>
              </a:rPr>
              <a:t>UV</a:t>
            </a:r>
            <a:r>
              <a:rPr lang="pt-BR" dirty="0">
                <a:solidFill>
                  <a:schemeClr val="bg1"/>
                </a:solidFill>
              </a:rPr>
              <a:t>] ao infravermelho (1.87 µm, [</a:t>
            </a:r>
            <a:r>
              <a:rPr lang="pt-BR" i="1" dirty="0">
                <a:solidFill>
                  <a:schemeClr val="bg1"/>
                </a:solidFill>
              </a:rPr>
              <a:t>IR</a:t>
            </a:r>
            <a:r>
              <a:rPr lang="pt-BR" dirty="0">
                <a:solidFill>
                  <a:schemeClr val="bg1"/>
                </a:solidFill>
              </a:rPr>
              <a:t>]).   As distintas </a:t>
            </a:r>
            <a:r>
              <a:rPr lang="pt-BR" i="1" dirty="0">
                <a:solidFill>
                  <a:schemeClr val="bg1"/>
                </a:solidFill>
              </a:rPr>
              <a:t>populações estelares </a:t>
            </a:r>
            <a:r>
              <a:rPr lang="pt-BR" dirty="0">
                <a:solidFill>
                  <a:schemeClr val="bg1"/>
                </a:solidFill>
              </a:rPr>
              <a:t>predominam em diferentes comprimentos de onda.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ADD9DF-05A4-33A7-EC38-4B4FF1E1C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2023-08-01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EBAA3D-646B-AAEF-3600-873A85E01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 Semana da Física 2023, UNICAMP 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A3B3CD-BCBE-313B-9FAA-6002901CF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52DC6-623C-48BC-B85C-14D3E086A77C}" type="slidenum">
              <a:rPr lang="en-GB" smtClean="0"/>
              <a:t>8</a:t>
            </a:fld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3E660C-7E70-CA07-D523-54A603591493}"/>
              </a:ext>
            </a:extLst>
          </p:cNvPr>
          <p:cNvSpPr txBox="1"/>
          <p:nvPr/>
        </p:nvSpPr>
        <p:spPr>
          <a:xfrm>
            <a:off x="4635500" y="5520083"/>
            <a:ext cx="1286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Maoz+2001</a:t>
            </a:r>
            <a:endParaRPr lang="pt-BR" dirty="0">
              <a:solidFill>
                <a:schemeClr val="accent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D2CCCE-8D7E-A395-B00C-AD8F79180564}"/>
              </a:ext>
            </a:extLst>
          </p:cNvPr>
          <p:cNvSpPr txBox="1"/>
          <p:nvPr/>
        </p:nvSpPr>
        <p:spPr>
          <a:xfrm>
            <a:off x="876300" y="5143500"/>
            <a:ext cx="4956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</a:rPr>
              <a:t>UV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41649E-DE1A-218E-04E8-64B264CE4D31}"/>
              </a:ext>
            </a:extLst>
          </p:cNvPr>
          <p:cNvSpPr txBox="1"/>
          <p:nvPr/>
        </p:nvSpPr>
        <p:spPr>
          <a:xfrm>
            <a:off x="4902200" y="5151783"/>
            <a:ext cx="3882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</a:rPr>
              <a:t>IR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25EAF9-DC7D-D9D9-3745-04B4A3CDAE5C}"/>
              </a:ext>
            </a:extLst>
          </p:cNvPr>
          <p:cNvSpPr txBox="1"/>
          <p:nvPr/>
        </p:nvSpPr>
        <p:spPr>
          <a:xfrm>
            <a:off x="1892300" y="2113173"/>
            <a:ext cx="4908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</a:rPr>
              <a:t>H</a:t>
            </a:r>
            <a:r>
              <a:rPr lang="el-GR" sz="2000" dirty="0">
                <a:solidFill>
                  <a:schemeClr val="bg1"/>
                </a:solidFill>
              </a:rPr>
              <a:t>α</a:t>
            </a:r>
            <a:endParaRPr lang="pt-BR" sz="20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1B695A-9FB7-5025-C7BA-F555BD2377C7}"/>
              </a:ext>
            </a:extLst>
          </p:cNvPr>
          <p:cNvSpPr txBox="1"/>
          <p:nvPr/>
        </p:nvSpPr>
        <p:spPr>
          <a:xfrm>
            <a:off x="3117160" y="5451655"/>
            <a:ext cx="8201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</a:rPr>
              <a:t>visível</a:t>
            </a:r>
          </a:p>
        </p:txBody>
      </p:sp>
    </p:spTree>
    <p:extLst>
      <p:ext uri="{BB962C8B-B14F-4D97-AF65-F5344CB8AC3E}">
        <p14:creationId xmlns:p14="http://schemas.microsoft.com/office/powerpoint/2010/main" val="27175349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899BAB-C010-C6AC-7614-FAFB7A50F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2023-08-01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07219D-B49F-AD4C-BF50-D4035F410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 Semana da Física 2023, UNICAMP 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BD21B0-0364-8988-CFF9-81E67C7C3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52DC6-623C-48BC-B85C-14D3E086A77C}" type="slidenum">
              <a:rPr lang="en-GB" smtClean="0"/>
              <a:t>9</a:t>
            </a:fld>
            <a:endParaRPr lang="en-GB"/>
          </a:p>
        </p:txBody>
      </p:sp>
      <p:pic>
        <p:nvPicPr>
          <p:cNvPr id="9" name="Picture 8" descr="A screenshot of a graph&#10;&#10;Description automatically generated">
            <a:extLst>
              <a:ext uri="{FF2B5EF4-FFF2-40B4-BE49-F238E27FC236}">
                <a16:creationId xmlns:a16="http://schemas.microsoft.com/office/drawing/2014/main" id="{7A3568BA-0613-A88F-E84C-4A113F5887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49" y="1944243"/>
            <a:ext cx="11179302" cy="37696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68D7006-44F1-FB6F-CAA3-AE47AD095022}"/>
              </a:ext>
            </a:extLst>
          </p:cNvPr>
          <p:cNvSpPr txBox="1"/>
          <p:nvPr/>
        </p:nvSpPr>
        <p:spPr>
          <a:xfrm flipH="1">
            <a:off x="1645917" y="990600"/>
            <a:ext cx="89839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Medidas fotométricas usadas para reconstituir o espectro de galáxias </a:t>
            </a:r>
          </a:p>
          <a:p>
            <a:pPr algn="ctr"/>
            <a:r>
              <a:rPr lang="pt-BR" sz="2400" dirty="0" err="1">
                <a:hlinkClick r:id="rId3"/>
              </a:rPr>
              <a:t>Hainline</a:t>
            </a:r>
            <a:r>
              <a:rPr lang="pt-BR" sz="2400" dirty="0">
                <a:hlinkClick r:id="rId3"/>
              </a:rPr>
              <a:t>+ 2023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101127092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ircam_jwst_template" id="{E7B61F5D-464B-4F87-B27F-2AB0DB950E6A}" vid="{35D8A608-8417-4152-A99D-4CE9453847AE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ircam_jwst_template" id="{E7B61F5D-464B-4F87-B27F-2AB0DB950E6A}" vid="{35D8A608-8417-4152-A99D-4CE9453847A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13865</TotalTime>
  <Words>4349</Words>
  <Application>Microsoft Office PowerPoint</Application>
  <PresentationFormat>Widescreen</PresentationFormat>
  <Paragraphs>588</Paragraphs>
  <Slides>75</Slides>
  <Notes>0</Notes>
  <HiddenSlides>3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75</vt:i4>
      </vt:variant>
    </vt:vector>
  </HeadingPairs>
  <TitlesOfParts>
    <vt:vector size="80" baseType="lpstr">
      <vt:lpstr>Arial</vt:lpstr>
      <vt:lpstr>Calibri</vt:lpstr>
      <vt:lpstr>Calibri Light</vt:lpstr>
      <vt:lpstr>1_Office Theme</vt:lpstr>
      <vt:lpstr>2_Office Theme</vt:lpstr>
      <vt:lpstr>        Explorando o Passado com o JWST </vt:lpstr>
      <vt:lpstr>Conteúdo</vt:lpstr>
      <vt:lpstr>Motivação</vt:lpstr>
      <vt:lpstr>PowerPoint Presentation</vt:lpstr>
      <vt:lpstr>PowerPoint Presentation</vt:lpstr>
      <vt:lpstr>PowerPoint Presentation</vt:lpstr>
      <vt:lpstr>Fotometria</vt:lpstr>
      <vt:lpstr>Imageamento em múltiplas bandas</vt:lpstr>
      <vt:lpstr>PowerPoint Presentation</vt:lpstr>
      <vt:lpstr>Espectroscopia</vt:lpstr>
      <vt:lpstr>PowerPoint Presentation</vt:lpstr>
      <vt:lpstr>PowerPoint Presentation</vt:lpstr>
      <vt:lpstr>PowerPoint Presentation</vt:lpstr>
      <vt:lpstr>O Telescópio Espacial James Webb</vt:lpstr>
      <vt:lpstr>Duas fases na construção do JWST</vt:lpstr>
      <vt:lpstr>Componentes do JWST</vt:lpstr>
      <vt:lpstr>PowerPoint Presentation</vt:lpstr>
      <vt:lpstr>Instrumentos</vt:lpstr>
      <vt:lpstr>PowerPoint Presentation</vt:lpstr>
      <vt:lpstr>PowerPoint Presentation</vt:lpstr>
      <vt:lpstr>PowerPoint Presentation</vt:lpstr>
      <vt:lpstr>Estrelas</vt:lpstr>
      <vt:lpstr>PowerPoint Presentation</vt:lpstr>
      <vt:lpstr>Remanescentes de evolução estelar: NGC3132 e SN 1987a</vt:lpstr>
      <vt:lpstr>Espectros de diferentes tipos de estrelas</vt:lpstr>
      <vt:lpstr>PowerPoint Presentation</vt:lpstr>
      <vt:lpstr>PowerPoint Presentation</vt:lpstr>
      <vt:lpstr>Galaxias</vt:lpstr>
      <vt:lpstr>A galáxia M31 em varios comprimentos de onda</vt:lpstr>
      <vt:lpstr>Exemplos de espectros de galaxias (em comprimentos de onda no repouso)</vt:lpstr>
      <vt:lpstr>PowerPoint Presentation</vt:lpstr>
      <vt:lpstr>PowerPoint Presentation</vt:lpstr>
      <vt:lpstr>PowerPoint Presentation</vt:lpstr>
      <vt:lpstr>Era de Reionização</vt:lpstr>
      <vt:lpstr>Alguns tópicos estudados no 1º ano do JWST (uma busca no ADS com títulos contendo JWST galaxy resultou em 120 artigos arbitrados em 2023-07-30)</vt:lpstr>
      <vt:lpstr>Galáxias na fronteira</vt:lpstr>
      <vt:lpstr>PowerPoint Presentation</vt:lpstr>
      <vt:lpstr>GN-z11</vt:lpstr>
      <vt:lpstr>GN-z11: distribuição de energia espectral</vt:lpstr>
      <vt:lpstr>GN-z11: Espectroscopia de baixa resolução</vt:lpstr>
      <vt:lpstr>GN-z11</vt:lpstr>
      <vt:lpstr>GN-z11</vt:lpstr>
      <vt:lpstr>GN-z11</vt:lpstr>
      <vt:lpstr>GN-z11</vt:lpstr>
      <vt:lpstr>GN-z11</vt:lpstr>
      <vt:lpstr>GN-z11</vt:lpstr>
      <vt:lpstr>GN-z11</vt:lpstr>
      <vt:lpstr>GN-z11 : HeII (1640Å)</vt:lpstr>
      <vt:lpstr>GN-z11: localização de regiões com linhas de emissão.</vt:lpstr>
      <vt:lpstr>GN-z11: HeII </vt:lpstr>
      <vt:lpstr>Emissão de galáxias no Ultra-Violeta </vt:lpstr>
      <vt:lpstr>Emissão de galaxias no Ultra-Violeta </vt:lpstr>
      <vt:lpstr>PowerPoint Presentation</vt:lpstr>
      <vt:lpstr>PowerPoint Presentation</vt:lpstr>
      <vt:lpstr>Galaxias “invisiveis” no HST</vt:lpstr>
      <vt:lpstr>PowerPoint Presentation</vt:lpstr>
      <vt:lpstr>PowerPoint Presentation</vt:lpstr>
      <vt:lpstr>PowerPoint Presentation</vt:lpstr>
      <vt:lpstr>Estruturas em grande escala</vt:lpstr>
      <vt:lpstr>PowerPoint Presentation</vt:lpstr>
      <vt:lpstr>PowerPoint Presentation</vt:lpstr>
      <vt:lpstr>Um proto-aglomerado em z=7.9</vt:lpstr>
      <vt:lpstr>PowerPoint Presentation</vt:lpstr>
      <vt:lpstr>PowerPoint Presentation</vt:lpstr>
      <vt:lpstr>Alguns recursos adicionais</vt:lpstr>
      <vt:lpstr>Resumo</vt:lpstr>
      <vt:lpstr>Muito obrigado !</vt:lpstr>
      <vt:lpstr>Transparencias suplementares</vt:lpstr>
      <vt:lpstr>Morfologia</vt:lpstr>
      <vt:lpstr>Galaxias massivas com companheiras (crescimento de galáxias elípticas, particularmente em aglomerados)</vt:lpstr>
      <vt:lpstr>PowerPoint Presentation</vt:lpstr>
      <vt:lpstr>Topicos (incompleto)</vt:lpstr>
      <vt:lpstr>PowerPoint Presentation</vt:lpstr>
      <vt:lpstr>O que aprendemos com o JWST em 13 meses</vt:lpstr>
      <vt:lpstr>Observatorios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Willmer, Christopher N - (cnaw)</dc:creator>
  <cp:lastModifiedBy>Willmer, Christopher N - (cnaw)</cp:lastModifiedBy>
  <cp:revision>285</cp:revision>
  <dcterms:created xsi:type="dcterms:W3CDTF">2023-07-22T16:53:50Z</dcterms:created>
  <dcterms:modified xsi:type="dcterms:W3CDTF">2023-08-01T22:44:19Z</dcterms:modified>
</cp:coreProperties>
</file>