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256" r:id="rId2"/>
    <p:sldId id="334" r:id="rId3"/>
    <p:sldId id="342" r:id="rId4"/>
    <p:sldId id="374" r:id="rId5"/>
    <p:sldId id="341" r:id="rId6"/>
    <p:sldId id="343" r:id="rId7"/>
    <p:sldId id="315" r:id="rId8"/>
    <p:sldId id="269" r:id="rId9"/>
    <p:sldId id="267" r:id="rId10"/>
    <p:sldId id="356" r:id="rId11"/>
    <p:sldId id="268" r:id="rId12"/>
    <p:sldId id="262" r:id="rId13"/>
    <p:sldId id="263" r:id="rId14"/>
    <p:sldId id="265" r:id="rId15"/>
    <p:sldId id="259" r:id="rId16"/>
    <p:sldId id="360" r:id="rId17"/>
    <p:sldId id="258" r:id="rId18"/>
    <p:sldId id="357" r:id="rId19"/>
    <p:sldId id="358" r:id="rId20"/>
    <p:sldId id="300" r:id="rId21"/>
    <p:sldId id="299" r:id="rId22"/>
    <p:sldId id="286" r:id="rId23"/>
    <p:sldId id="283" r:id="rId24"/>
    <p:sldId id="284" r:id="rId25"/>
    <p:sldId id="285" r:id="rId26"/>
    <p:sldId id="272" r:id="rId27"/>
    <p:sldId id="302" r:id="rId28"/>
    <p:sldId id="307" r:id="rId29"/>
    <p:sldId id="304" r:id="rId30"/>
    <p:sldId id="306" r:id="rId31"/>
    <p:sldId id="270" r:id="rId32"/>
    <p:sldId id="276" r:id="rId33"/>
    <p:sldId id="273" r:id="rId34"/>
    <p:sldId id="274" r:id="rId35"/>
    <p:sldId id="350" r:id="rId36"/>
    <p:sldId id="303" r:id="rId37"/>
    <p:sldId id="305" r:id="rId38"/>
    <p:sldId id="271" r:id="rId39"/>
    <p:sldId id="282" r:id="rId40"/>
    <p:sldId id="308" r:id="rId41"/>
    <p:sldId id="309" r:id="rId42"/>
    <p:sldId id="287" r:id="rId43"/>
    <p:sldId id="311" r:id="rId44"/>
    <p:sldId id="291" r:id="rId45"/>
    <p:sldId id="288" r:id="rId46"/>
    <p:sldId id="289" r:id="rId47"/>
    <p:sldId id="294" r:id="rId48"/>
    <p:sldId id="293" r:id="rId49"/>
    <p:sldId id="281" r:id="rId50"/>
    <p:sldId id="310" r:id="rId51"/>
    <p:sldId id="278" r:id="rId52"/>
    <p:sldId id="277" r:id="rId53"/>
    <p:sldId id="279" r:id="rId54"/>
    <p:sldId id="295" r:id="rId55"/>
    <p:sldId id="296" r:id="rId56"/>
    <p:sldId id="297" r:id="rId57"/>
    <p:sldId id="301" r:id="rId58"/>
    <p:sldId id="298" r:id="rId59"/>
    <p:sldId id="349" r:id="rId60"/>
    <p:sldId id="317" r:id="rId61"/>
    <p:sldId id="346" r:id="rId62"/>
    <p:sldId id="347" r:id="rId63"/>
    <p:sldId id="345" r:id="rId64"/>
    <p:sldId id="344" r:id="rId65"/>
    <p:sldId id="318" r:id="rId66"/>
    <p:sldId id="320" r:id="rId67"/>
    <p:sldId id="348" r:id="rId68"/>
    <p:sldId id="321" r:id="rId69"/>
    <p:sldId id="322" r:id="rId70"/>
    <p:sldId id="361" r:id="rId71"/>
    <p:sldId id="351" r:id="rId72"/>
    <p:sldId id="362" r:id="rId73"/>
    <p:sldId id="355" r:id="rId74"/>
    <p:sldId id="353" r:id="rId75"/>
    <p:sldId id="354" r:id="rId76"/>
    <p:sldId id="352" r:id="rId77"/>
    <p:sldId id="375" r:id="rId78"/>
    <p:sldId id="325" r:id="rId79"/>
    <p:sldId id="323" r:id="rId80"/>
    <p:sldId id="324" r:id="rId81"/>
    <p:sldId id="363" r:id="rId82"/>
    <p:sldId id="364" r:id="rId83"/>
    <p:sldId id="365" r:id="rId84"/>
    <p:sldId id="327" r:id="rId85"/>
    <p:sldId id="326" r:id="rId86"/>
    <p:sldId id="335" r:id="rId87"/>
    <p:sldId id="370" r:id="rId88"/>
    <p:sldId id="328" r:id="rId89"/>
    <p:sldId id="329" r:id="rId90"/>
    <p:sldId id="331" r:id="rId91"/>
    <p:sldId id="340" r:id="rId92"/>
    <p:sldId id="330" r:id="rId93"/>
    <p:sldId id="371" r:id="rId94"/>
    <p:sldId id="369" r:id="rId95"/>
    <p:sldId id="377" r:id="rId96"/>
    <p:sldId id="336" r:id="rId97"/>
    <p:sldId id="337" r:id="rId98"/>
    <p:sldId id="372" r:id="rId99"/>
    <p:sldId id="338" r:id="rId100"/>
    <p:sldId id="339" r:id="rId101"/>
    <p:sldId id="376" r:id="rId102"/>
    <p:sldId id="366" r:id="rId103"/>
    <p:sldId id="359" r:id="rId104"/>
    <p:sldId id="367" r:id="rId105"/>
    <p:sldId id="368" r:id="rId106"/>
    <p:sldId id="373" r:id="rId107"/>
    <p:sldId id="379" r:id="rId108"/>
    <p:sldId id="380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19" autoAdjust="0"/>
    <p:restoredTop sz="94052" autoAdjust="0"/>
  </p:normalViewPr>
  <p:slideViewPr>
    <p:cSldViewPr snapToGrid="0">
      <p:cViewPr varScale="1">
        <p:scale>
          <a:sx n="55" d="100"/>
          <a:sy n="55" d="100"/>
        </p:scale>
        <p:origin x="268" y="48"/>
      </p:cViewPr>
      <p:guideLst/>
    </p:cSldViewPr>
  </p:slideViewPr>
  <p:outlineViewPr>
    <p:cViewPr>
      <p:scale>
        <a:sx n="33" d="100"/>
        <a:sy n="33" d="100"/>
      </p:scale>
      <p:origin x="0" y="-374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32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1E77C-B413-451A-8E02-72DB1BE07092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A5991-6D15-414C-B2C7-FD6963819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914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8E01-71B7-4DB7-8886-6992E5E6B46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" y="0"/>
            <a:ext cx="900000" cy="656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0" y="9635"/>
            <a:ext cx="900000" cy="917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" y="5906350"/>
            <a:ext cx="900000" cy="9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0" y="5906350"/>
            <a:ext cx="900000" cy="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57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8E01-71B7-4DB7-8886-6992E5E6B46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678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8E01-71B7-4DB7-8886-6992E5E6B46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34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8E01-71B7-4DB7-8886-6992E5E6B46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" y="0"/>
            <a:ext cx="900000" cy="656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0" y="9635"/>
            <a:ext cx="900000" cy="917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" y="5906350"/>
            <a:ext cx="900000" cy="9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0" y="5906350"/>
            <a:ext cx="900000" cy="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77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8E01-71B7-4DB7-8886-6992E5E6B46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98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8E01-71B7-4DB7-8886-6992E5E6B46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20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8E01-71B7-4DB7-8886-6992E5E6B46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135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8E01-71B7-4DB7-8886-6992E5E6B46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079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8E01-71B7-4DB7-8886-6992E5E6B46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64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8E01-71B7-4DB7-8886-6992E5E6B46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84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8E01-71B7-4DB7-8886-6992E5E6B46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321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F8E01-71B7-4DB7-8886-6992E5E6B46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86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journal/0004-637X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journal/0004-637X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naw/guitarra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rnaldelavras.com.br/index.php?p=10&amp;tc=4&amp;c=11448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setenotas.pt/wp-content/uploads/2016/08/aprender_portuguesa.png" TargetMode="External"/><Relationship Id="rId4" Type="http://schemas.openxmlformats.org/officeDocument/2006/relationships/image" Target="../media/image8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jwst-docs.stsci.edu/jwst-observatory-hardware/fine-guidance-senso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jwst-docs.stsci.edu/mid-infrared-instrument/miri-observing-modes/miri-imaging" TargetMode="External"/><Relationship Id="rId2" Type="http://schemas.openxmlformats.org/officeDocument/2006/relationships/hyperlink" Target="https://jwst-docs.stsci.edu/mid-infrared-instrumen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wst-docs.stsci.edu/mid-infrared-instrument/miri-observing-modes/miri-medium-resolution-spectroscopy" TargetMode="External"/><Relationship Id="rId5" Type="http://schemas.openxmlformats.org/officeDocument/2006/relationships/hyperlink" Target="https://jwst-docs.stsci.edu/mid-infrared-instrument/miri-observing-modes/miri-low-resolution-spectroscopy" TargetMode="External"/><Relationship Id="rId4" Type="http://schemas.openxmlformats.org/officeDocument/2006/relationships/hyperlink" Target="https://jwst-docs.stsci.edu/mid-infrared-instrument/miri-instrumentation/miri-coronagraphs#MIRICoronagraphs-4qpm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jwst-docs.stsci.edu/jwst-observatory-hardware/jwst-wavefront-sensing-and-control" TargetMode="External"/><Relationship Id="rId3" Type="http://schemas.openxmlformats.org/officeDocument/2006/relationships/hyperlink" Target="https://jwst-docs.stsci.edu/near-infrared-camera/nircam-observing-modes/nircam-imaging" TargetMode="External"/><Relationship Id="rId7" Type="http://schemas.openxmlformats.org/officeDocument/2006/relationships/hyperlink" Target="https://jwst-docs.stsci.edu/near-infrared-camera/nircam-observing-modes/nircam-time-series-observations/nircam-grism-time-series" TargetMode="External"/><Relationship Id="rId2" Type="http://schemas.openxmlformats.org/officeDocument/2006/relationships/hyperlink" Target="https://jwst-docs.stsci.edu/near-infrared-camer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wst-docs.stsci.edu/near-infrared-camera/nircam-observing-modes/nircam-time-series-observations/nircam-time-series-imaging" TargetMode="External"/><Relationship Id="rId5" Type="http://schemas.openxmlformats.org/officeDocument/2006/relationships/hyperlink" Target="https://jwst-docs.stsci.edu/near-infrared-camera/nircam-observing-modes/nircam-wide-field-slitless-spectroscopy" TargetMode="External"/><Relationship Id="rId4" Type="http://schemas.openxmlformats.org/officeDocument/2006/relationships/hyperlink" Target="https://jwst-docs.stsci.edu/near-infrared-camera/nircam-observing-modes/nircam-coronagraphic-imagin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ttps://www.jwst.nasa.gov/content/about/faqs/facts.html" TargetMode="External"/><Relationship Id="rId2" Type="http://schemas.openxmlformats.org/officeDocument/2006/relationships/hyperlink" Target="https://ntrs.nasa.gov/api/citations/19970007007/downloads/19970007007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sci.edu/files/live/sites/www/files/home/jwst/about/history/white-papers/_documents/JWST-solar-system-observations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ttps://www.jwst.nasa.gov/content/about/faqs/facts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jwst-docs.stsci.edu/near-infrared-imager-and-slitless-spectrograph/niriss-observing-modes/niriss-wide-field-slitless-spectroscopy" TargetMode="External"/><Relationship Id="rId2" Type="http://schemas.openxmlformats.org/officeDocument/2006/relationships/hyperlink" Target="https://jwst-docs.stsci.edu/near-infrared-imager-and-slitless-spectrograp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wst-docs.stsci.edu/near-infrared-imager-and-slitless-spectrograph/niriss-observing-modes/niriss-imaging" TargetMode="External"/><Relationship Id="rId5" Type="http://schemas.openxmlformats.org/officeDocument/2006/relationships/hyperlink" Target="https://jwst-docs.stsci.edu/near-infrared-imager-and-slitless-spectrograph/niriss-observing-modes/niriss-aperture-masking-interferometry" TargetMode="External"/><Relationship Id="rId4" Type="http://schemas.openxmlformats.org/officeDocument/2006/relationships/hyperlink" Target="https://jwst-docs.stsci.edu/near-infrared-imager-and-slitless-spectrograph/niriss-observing-modes/niriss-single-object-slitless-spectroscopy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jwst-docs.stsci.edu/near-infrared-spectrograph/nirspec-observing-modes/nirspec-multi-object-spectroscopy" TargetMode="External"/><Relationship Id="rId2" Type="http://schemas.openxmlformats.org/officeDocument/2006/relationships/hyperlink" Target="https://jwst-docs.stsci.edu/near-infrared-spectrograp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wst-docs.stsci.edu/near-infrared-spectrograph/nirspec-observing-modes/nirspec-bright-object-time-series-spectroscopy" TargetMode="External"/><Relationship Id="rId5" Type="http://schemas.openxmlformats.org/officeDocument/2006/relationships/hyperlink" Target="https://jwst-docs.stsci.edu/near-infrared-spectrograph/nirspec-observing-modes/nirspec-fixed-slits-spectroscopy" TargetMode="External"/><Relationship Id="rId4" Type="http://schemas.openxmlformats.org/officeDocument/2006/relationships/hyperlink" Target="https://jwst-docs.stsci.edu/near-infrared-spectrograph/nirspec-observing-modes/nirspec-ifu-spectroscopy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sci.edu/files/live/sites/www/files/home/jwst/about/history/white-papers/_documents/JWST-solar-system-observations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6/651057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link_gateway/2014PASP..126.1134B/doi:10.1086/679566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orbi.uliege.be/bitstream/2268/238623/1/069_gaspar.pdf" TargetMode="External"/><Relationship Id="rId4" Type="http://schemas.openxmlformats.org/officeDocument/2006/relationships/hyperlink" Target="https://webbtelescope.org/contents/media/images/2021/032/01F9YEEZFZXRCQKFC27BRXSQW9?news=true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ui.adsabs.harvard.edu/link_gateway/2021ApJS..253....7K/doi:10.3847/1538-4365/abd107" TargetMode="Externa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ui.adsabs.harvard.edu/link_gateway/2021arXiv210700506C/arxiv:2107.00506" TargetMode="Externa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mnras/stu127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naw/guitarra/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link_gateway/2016MNRAS.462.1415C/doi:10.1093/mnras/stw1756" TargetMode="External"/><Relationship Id="rId2" Type="http://schemas.openxmlformats.org/officeDocument/2006/relationships/hyperlink" Target="https://ui.adsabs.harvard.edu/link_gateway/2008ApJ...686.1503B/doi:10.1086/591786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journal/0004-637X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journal/0004-637X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journal/0004-637X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>
                <a:latin typeface="+mn-lt"/>
              </a:rPr>
              <a:t>O </a:t>
            </a:r>
            <a:r>
              <a:rPr lang="en-GB" err="1" smtClean="0">
                <a:latin typeface="+mn-lt"/>
              </a:rPr>
              <a:t>Telescópio</a:t>
            </a:r>
            <a:r>
              <a:rPr lang="en-GB" smtClean="0">
                <a:latin typeface="+mn-lt"/>
              </a:rPr>
              <a:t> </a:t>
            </a:r>
            <a:r>
              <a:rPr lang="en-GB" err="1" smtClean="0">
                <a:latin typeface="+mn-lt"/>
              </a:rPr>
              <a:t>Espacial</a:t>
            </a:r>
            <a:r>
              <a:rPr lang="en-GB" smtClean="0">
                <a:latin typeface="+mn-lt"/>
              </a:rPr>
              <a:t> </a:t>
            </a:r>
            <a:br>
              <a:rPr lang="en-GB" smtClean="0">
                <a:latin typeface="+mn-lt"/>
              </a:rPr>
            </a:br>
            <a:r>
              <a:rPr lang="en-GB" smtClean="0">
                <a:latin typeface="+mn-lt"/>
              </a:rPr>
              <a:t>James Webb</a:t>
            </a:r>
            <a:endParaRPr lang="en-GB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mtClean="0"/>
              <a:t>Christopher </a:t>
            </a:r>
            <a:r>
              <a:rPr lang="en-GB" err="1" smtClean="0"/>
              <a:t>Willmer</a:t>
            </a:r>
            <a:endParaRPr lang="en-GB" smtClean="0"/>
          </a:p>
          <a:p>
            <a:r>
              <a:rPr lang="en-GB" smtClean="0"/>
              <a:t>Steward Observatory,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30835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51" y="324795"/>
            <a:ext cx="9657161" cy="6533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1312" y="6327648"/>
            <a:ext cx="145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chemeClr val="bg1"/>
                </a:solidFill>
              </a:rPr>
              <a:t>Credito:NASA</a:t>
            </a: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031755" y="377190"/>
            <a:ext cx="6148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err="1" smtClean="0"/>
              <a:t>Componentes</a:t>
            </a:r>
            <a:r>
              <a:rPr lang="en-GB" sz="4000" smtClean="0"/>
              <a:t> do </a:t>
            </a:r>
            <a:r>
              <a:rPr lang="en-GB" sz="4000" err="1" smtClean="0"/>
              <a:t>Telescópio</a:t>
            </a:r>
            <a:r>
              <a:rPr lang="en-GB" sz="4000" smtClean="0"/>
              <a:t> </a:t>
            </a:r>
            <a:endParaRPr lang="en-GB" sz="4000"/>
          </a:p>
        </p:txBody>
      </p:sp>
      <p:sp>
        <p:nvSpPr>
          <p:cNvPr id="2" name="TextBox 1"/>
          <p:cNvSpPr txBox="1"/>
          <p:nvPr/>
        </p:nvSpPr>
        <p:spPr>
          <a:xfrm>
            <a:off x="7052153" y="5699343"/>
            <a:ext cx="85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Parasol</a:t>
            </a:r>
            <a:endParaRPr lang="en-GB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8247" y="4546949"/>
            <a:ext cx="1260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Painel</a:t>
            </a:r>
            <a:r>
              <a:rPr lang="en-GB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solar</a:t>
            </a:r>
            <a:endParaRPr lang="en-GB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52154" y="3006247"/>
            <a:ext cx="2399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Sistema de </a:t>
            </a:r>
            <a:r>
              <a:rPr lang="en-GB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navegação</a:t>
            </a:r>
            <a:r>
              <a:rPr lang="en-GB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</a:t>
            </a:r>
          </a:p>
          <a:p>
            <a:r>
              <a:rPr lang="en-GB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c</a:t>
            </a:r>
            <a:r>
              <a:rPr lang="en-GB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omunicaçōs</a:t>
            </a:r>
            <a:r>
              <a:rPr lang="en-GB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e </a:t>
            </a:r>
            <a:r>
              <a:rPr lang="en-GB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controle</a:t>
            </a:r>
            <a:endParaRPr lang="en-GB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GB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térmico</a:t>
            </a:r>
            <a:r>
              <a:rPr lang="en-GB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e de dados</a:t>
            </a:r>
            <a:endParaRPr lang="en-GB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2915" y="1686300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Espelho</a:t>
            </a:r>
            <a:r>
              <a:rPr lang="en-GB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GB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secundário</a:t>
            </a:r>
            <a:endParaRPr lang="en-GB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3331" y="4321480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Espelho</a:t>
            </a:r>
            <a:r>
              <a:rPr lang="en-GB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GB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primário</a:t>
            </a:r>
            <a:endParaRPr lang="en-GB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2768" y="5647943"/>
            <a:ext cx="251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Módulo</a:t>
            </a:r>
            <a:r>
              <a:rPr lang="en-GB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de </a:t>
            </a:r>
            <a:r>
              <a:rPr lang="en-GB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instrumentos</a:t>
            </a:r>
            <a:endParaRPr lang="en-GB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GB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científicos</a:t>
            </a:r>
            <a:endParaRPr lang="en-GB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8790" y="3040087"/>
            <a:ext cx="1580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Lado</a:t>
            </a:r>
            <a:r>
              <a:rPr lang="en-GB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resfriado</a:t>
            </a:r>
            <a:r>
              <a:rPr lang="en-GB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en-GB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passivamente</a:t>
            </a:r>
            <a:endParaRPr lang="en-GB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5166" y="1662549"/>
            <a:ext cx="298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solidFill>
                  <a:schemeClr val="accent2">
                    <a:lumMod val="75000"/>
                  </a:schemeClr>
                </a:solidFill>
              </a:rPr>
              <a:t>Lado</a:t>
            </a:r>
            <a:r>
              <a:rPr lang="en-GB" smtClean="0">
                <a:solidFill>
                  <a:schemeClr val="accent2">
                    <a:lumMod val="75000"/>
                  </a:schemeClr>
                </a:solidFill>
              </a:rPr>
              <a:t> à </a:t>
            </a:r>
            <a:r>
              <a:rPr lang="en-GB" err="1" smtClean="0">
                <a:solidFill>
                  <a:schemeClr val="accent2">
                    <a:lumMod val="75000"/>
                  </a:schemeClr>
                </a:solidFill>
              </a:rPr>
              <a:t>temperatura</a:t>
            </a:r>
            <a:r>
              <a:rPr lang="en-GB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err="1" smtClean="0">
                <a:solidFill>
                  <a:schemeClr val="accent2">
                    <a:lumMod val="75000"/>
                  </a:schemeClr>
                </a:solidFill>
              </a:rPr>
              <a:t>ambiente</a:t>
            </a:r>
            <a:endParaRPr lang="en-GB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72901" y="6335171"/>
            <a:ext cx="6535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/>
              <a:t>A atitude  do telescopio  é determinada pela </a:t>
            </a:r>
            <a:r>
              <a:rPr lang="en-GB"/>
              <a:t>sombra </a:t>
            </a:r>
            <a:r>
              <a:rPr lang="en-GB" smtClean="0"/>
              <a:t>do parasol</a:t>
            </a:r>
            <a:r>
              <a:rPr lang="en-GB"/>
              <a:t>.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2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50" y="104931"/>
            <a:ext cx="9059502" cy="5255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9453" y="5606323"/>
            <a:ext cx="10208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mtClean="0"/>
              <a:t>A fotometria em bandas azuis permite diminuir o número de galáxias de baixo </a:t>
            </a:r>
            <a:r>
              <a:rPr lang="en-GB" sz="2800" i="1" smtClean="0"/>
              <a:t>redshift</a:t>
            </a:r>
            <a:r>
              <a:rPr lang="en-GB" sz="2800" smtClean="0"/>
              <a:t> que entram de penetra na amostra</a:t>
            </a:r>
            <a:r>
              <a:rPr lang="en-GB" smtClean="0"/>
              <a:t> (</a:t>
            </a:r>
            <a:r>
              <a:rPr lang="en-GB" sz="2000" smtClean="0"/>
              <a:t>linhas pontilhadas</a:t>
            </a:r>
            <a:r>
              <a:rPr lang="en-GB" smtClean="0"/>
              <a:t>)</a:t>
            </a: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934439" y="6334780"/>
            <a:ext cx="2374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err="1">
                <a:hlinkClick r:id="rId3"/>
              </a:rPr>
              <a:t>Hainline</a:t>
            </a:r>
            <a:r>
              <a:rPr lang="en-GB" sz="2800">
                <a:hlinkClick r:id="rId3"/>
              </a:rPr>
              <a:t>+ 2020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361023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91" y="140355"/>
            <a:ext cx="6614160" cy="5318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99639" y="3460955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chemeClr val="accent1">
                    <a:lumMod val="75000"/>
                  </a:schemeClr>
                </a:solidFill>
              </a:rPr>
              <a:t>Incluindo HST</a:t>
            </a:r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02097" y="4040239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</a:rPr>
              <a:t>Sem incluir HST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7100" y="2362200"/>
            <a:ext cx="128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Completeza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028700" y="3810000"/>
            <a:ext cx="150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Quão acurado</a:t>
            </a:r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76300" y="685800"/>
            <a:ext cx="1616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Densidade de</a:t>
            </a:r>
          </a:p>
          <a:p>
            <a:r>
              <a:rPr lang="en-GB" smtClean="0"/>
              <a:t>Objetos de alto</a:t>
            </a:r>
          </a:p>
          <a:p>
            <a:r>
              <a:rPr lang="en-GB"/>
              <a:t>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7340" y="5689600"/>
            <a:ext cx="8981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smtClean="0"/>
              <a:t>A amostra final vai depender de um compromisso entre o número de </a:t>
            </a:r>
          </a:p>
          <a:p>
            <a:pPr algn="ctr"/>
            <a:r>
              <a:rPr lang="en-GB" sz="2400" smtClean="0"/>
              <a:t>objetos a z &gt; 6 e minimizar a contaminação por objetos de baixo z</a:t>
            </a:r>
            <a:endParaRPr lang="en-GB" sz="2400"/>
          </a:p>
        </p:txBody>
      </p:sp>
      <p:sp>
        <p:nvSpPr>
          <p:cNvPr id="10" name="Rectangle 9"/>
          <p:cNvSpPr/>
          <p:nvPr/>
        </p:nvSpPr>
        <p:spPr>
          <a:xfrm>
            <a:off x="9947347" y="6444734"/>
            <a:ext cx="2374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>
                <a:hlinkClick r:id="rId3"/>
              </a:rPr>
              <a:t>Hainline+ 2020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311977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Projetos em curso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Caracterizar as funções de seleção presentes na </a:t>
            </a:r>
            <a:r>
              <a:rPr lang="en-GB" smtClean="0"/>
              <a:t>amostra.</a:t>
            </a:r>
            <a:endParaRPr lang="en-GB" smtClean="0"/>
          </a:p>
          <a:p>
            <a:r>
              <a:rPr lang="en-GB" smtClean="0"/>
              <a:t>Treinar a</a:t>
            </a:r>
            <a:r>
              <a:rPr lang="en-GB"/>
              <a:t> </a:t>
            </a:r>
            <a:r>
              <a:rPr lang="en-GB" smtClean="0"/>
              <a:t>seleção de objetos para espectroscopia e tornar a inspeção visual o mais eficiente possível.</a:t>
            </a:r>
          </a:p>
          <a:p>
            <a:r>
              <a:rPr lang="en-GB" smtClean="0"/>
              <a:t>Classificar </a:t>
            </a:r>
            <a:r>
              <a:rPr lang="en-GB" smtClean="0"/>
              <a:t>galáxias </a:t>
            </a:r>
            <a:r>
              <a:rPr lang="en-GB" smtClean="0"/>
              <a:t>morfologicamente de forma </a:t>
            </a:r>
            <a:r>
              <a:rPr lang="en-GB" smtClean="0"/>
              <a:t>automática;</a:t>
            </a:r>
            <a:endParaRPr lang="en-GB" smtClean="0"/>
          </a:p>
          <a:p>
            <a:r>
              <a:rPr lang="en-GB" smtClean="0"/>
              <a:t>Desenvolver </a:t>
            </a:r>
            <a:r>
              <a:rPr lang="en-GB" smtClean="0"/>
              <a:t>métodos </a:t>
            </a:r>
            <a:r>
              <a:rPr lang="en-GB" smtClean="0"/>
              <a:t>para classificar </a:t>
            </a:r>
            <a:r>
              <a:rPr lang="en-GB" smtClean="0"/>
              <a:t>transients;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78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Conclusão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O JWST é um instrumento complexo, porém versatil.</a:t>
            </a:r>
          </a:p>
          <a:p>
            <a:r>
              <a:rPr lang="en-GB"/>
              <a:t>O JWST será um telescópio que irá expandir o que conhecemos de teorias de formação e evolução de galáxias, estrelas e planetas</a:t>
            </a:r>
            <a:r>
              <a:rPr lang="en-GB" smtClean="0"/>
              <a:t>.</a:t>
            </a:r>
          </a:p>
          <a:p>
            <a:r>
              <a:rPr lang="en-GB" smtClean="0"/>
              <a:t>Como todo novo telescópio, esperamos ter descobertas científicas que sequer foram cogitadas quando a construção do JWST foi </a:t>
            </a:r>
            <a:r>
              <a:rPr lang="en-GB" smtClean="0"/>
              <a:t>proposta.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2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45" y="0"/>
            <a:ext cx="856791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724400"/>
            <a:ext cx="1839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JWST pronto para</a:t>
            </a:r>
          </a:p>
          <a:p>
            <a:r>
              <a:rPr lang="en-GB" smtClean="0"/>
              <a:t> ser transportado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2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4" y="101600"/>
            <a:ext cx="10058400" cy="67039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700" y="228600"/>
            <a:ext cx="3095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chemeClr val="bg1"/>
                </a:solidFill>
              </a:rPr>
              <a:t>Capsula que conterá o  JWST</a:t>
            </a:r>
          </a:p>
          <a:p>
            <a:r>
              <a:rPr lang="en-GB" smtClean="0">
                <a:solidFill>
                  <a:schemeClr val="bg1"/>
                </a:solidFill>
              </a:rPr>
              <a:t>Iniciando sua viagem a Kourou 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5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Muito Obrigado!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17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Guitarra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2" y="1619283"/>
            <a:ext cx="4617720" cy="49530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199" y="1697288"/>
            <a:ext cx="5538537" cy="470351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</a:t>
            </a:r>
            <a:r>
              <a:rPr lang="en-GB" dirty="0" smtClean="0"/>
              <a:t>imulates single </a:t>
            </a:r>
            <a:r>
              <a:rPr lang="en-GB" dirty="0" err="1" smtClean="0"/>
              <a:t>NIRCam</a:t>
            </a:r>
            <a:r>
              <a:rPr lang="en-GB" dirty="0" smtClean="0"/>
              <a:t> scenes using outputs from the APT (Astronomer’s Proposal Tool ).</a:t>
            </a:r>
          </a:p>
          <a:p>
            <a:r>
              <a:rPr lang="en-GB" dirty="0" smtClean="0"/>
              <a:t>Scenes for large areas are made in parallel using simple scripts.</a:t>
            </a:r>
          </a:p>
          <a:p>
            <a:r>
              <a:rPr lang="en-GB" dirty="0" smtClean="0"/>
              <a:t>Detector footprint uses ground-based engineering data and includes focal plane distortion.</a:t>
            </a:r>
          </a:p>
          <a:p>
            <a:r>
              <a:rPr lang="en-GB" dirty="0" smtClean="0"/>
              <a:t>Currently only </a:t>
            </a:r>
            <a:r>
              <a:rPr lang="en-GB" dirty="0" err="1" smtClean="0"/>
              <a:t>Sersic</a:t>
            </a:r>
            <a:r>
              <a:rPr lang="en-GB" dirty="0" smtClean="0"/>
              <a:t> profiles are used;  galaxy cloning is in progress.</a:t>
            </a:r>
          </a:p>
          <a:p>
            <a:r>
              <a:rPr lang="en-GB" dirty="0" smtClean="0"/>
              <a:t>Code available at </a:t>
            </a:r>
            <a:r>
              <a:rPr lang="en-GB" dirty="0" smtClean="0">
                <a:hlinkClick r:id="rId3" tooltip="https://github.com/cnaw/guitarra/"/>
              </a:rPr>
              <a:t>https://github.com/cnaw/guitarra/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068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Guitarra</a:t>
            </a:r>
            <a:r>
              <a:rPr lang="en-GB" dirty="0" smtClean="0"/>
              <a:t> can also mean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2" y="1825626"/>
            <a:ext cx="3555555" cy="3555555"/>
          </a:xfrm>
        </p:spPr>
      </p:pic>
      <p:pic>
        <p:nvPicPr>
          <p:cNvPr id="8" name="Content Placeholder 7">
            <a:hlinkClick r:id="rId3" tooltip="http://www.jornaldelavras.com.br/index.php?p=10&amp;tc=4&amp;c=11448"/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567781"/>
            <a:ext cx="4876800" cy="2867025"/>
          </a:xfrm>
        </p:spPr>
      </p:pic>
      <p:sp>
        <p:nvSpPr>
          <p:cNvPr id="10" name="TextBox 9">
            <a:hlinkClick r:id="rId3"/>
          </p:cNvPr>
          <p:cNvSpPr txBox="1"/>
          <p:nvPr/>
        </p:nvSpPr>
        <p:spPr>
          <a:xfrm>
            <a:off x="7411098" y="5983705"/>
            <a:ext cx="34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http://</a:t>
            </a:r>
            <a:r>
              <a:rPr lang="en-GB" dirty="0" smtClean="0">
                <a:hlinkClick r:id="rId3"/>
              </a:rPr>
              <a:t>www.jornaldelavras.com.br/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983707"/>
            <a:ext cx="7409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http://</a:t>
            </a:r>
            <a:r>
              <a:rPr lang="en-GB" dirty="0" smtClean="0">
                <a:hlinkClick r:id="rId5"/>
              </a:rPr>
              <a:t>setenotas.pt/wp-content/uploads/2016/08/aprender_portuguesa.png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717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33" y="315422"/>
            <a:ext cx="8047107" cy="63005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11312" y="6327648"/>
            <a:ext cx="15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solidFill>
                  <a:schemeClr val="bg1"/>
                </a:solidFill>
              </a:rPr>
              <a:t>Credito:NASA</a:t>
            </a:r>
            <a:r>
              <a:rPr lang="en-GB" err="1" smtClean="0"/>
              <a:t>A</a:t>
            </a:r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756875" y="491490"/>
            <a:ext cx="46724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 err="1" smtClean="0">
                <a:solidFill>
                  <a:schemeClr val="bg1"/>
                </a:solidFill>
              </a:rPr>
              <a:t>Área</a:t>
            </a:r>
            <a:r>
              <a:rPr lang="en-GB" sz="2200" smtClean="0">
                <a:solidFill>
                  <a:schemeClr val="bg1"/>
                </a:solidFill>
              </a:rPr>
              <a:t> </a:t>
            </a:r>
            <a:r>
              <a:rPr lang="en-GB" sz="2200" err="1" smtClean="0">
                <a:solidFill>
                  <a:schemeClr val="bg1"/>
                </a:solidFill>
              </a:rPr>
              <a:t>observável</a:t>
            </a:r>
            <a:r>
              <a:rPr lang="en-GB" sz="2200" smtClean="0">
                <a:solidFill>
                  <a:schemeClr val="bg1"/>
                </a:solidFill>
              </a:rPr>
              <a:t> </a:t>
            </a:r>
            <a:r>
              <a:rPr lang="en-GB" sz="2200" err="1" smtClean="0">
                <a:solidFill>
                  <a:schemeClr val="bg1"/>
                </a:solidFill>
              </a:rPr>
              <a:t>em</a:t>
            </a:r>
            <a:r>
              <a:rPr lang="en-GB" sz="2200" smtClean="0">
                <a:solidFill>
                  <a:schemeClr val="bg1"/>
                </a:solidFill>
              </a:rPr>
              <a:t> um dado </a:t>
            </a:r>
            <a:r>
              <a:rPr lang="en-GB" sz="2200" err="1" smtClean="0">
                <a:solidFill>
                  <a:schemeClr val="bg1"/>
                </a:solidFill>
              </a:rPr>
              <a:t>instante</a:t>
            </a:r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6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Sistema Ótico </a:t>
            </a:r>
            <a:r>
              <a:rPr lang="en-GB"/>
              <a:t>(OTE –Optical Telescope </a:t>
            </a:r>
            <a:r>
              <a:rPr lang="en-GB" smtClean="0"/>
              <a:t>Element)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mtClean="0"/>
          </a:p>
          <a:p>
            <a:r>
              <a:rPr lang="en-GB" err="1"/>
              <a:t>E</a:t>
            </a:r>
            <a:r>
              <a:rPr lang="en-GB" err="1" smtClean="0"/>
              <a:t>spelho</a:t>
            </a:r>
            <a:r>
              <a:rPr lang="en-GB" smtClean="0"/>
              <a:t> </a:t>
            </a:r>
            <a:r>
              <a:rPr lang="en-GB" err="1" smtClean="0"/>
              <a:t>primário</a:t>
            </a:r>
            <a:r>
              <a:rPr lang="en-GB" smtClean="0"/>
              <a:t> com </a:t>
            </a:r>
            <a:r>
              <a:rPr lang="en-GB" err="1" smtClean="0"/>
              <a:t>diâmetro</a:t>
            </a:r>
            <a:r>
              <a:rPr lang="en-GB" smtClean="0"/>
              <a:t> de ~ 6.5 m (</a:t>
            </a:r>
            <a:r>
              <a:rPr lang="en-GB" err="1" smtClean="0"/>
              <a:t>área</a:t>
            </a:r>
            <a:r>
              <a:rPr lang="en-GB" smtClean="0"/>
              <a:t> </a:t>
            </a:r>
            <a:r>
              <a:rPr lang="en-GB" err="1" smtClean="0"/>
              <a:t>coletora</a:t>
            </a:r>
            <a:r>
              <a:rPr lang="en-GB" smtClean="0"/>
              <a:t> &gt; 25 m</a:t>
            </a:r>
            <a:r>
              <a:rPr lang="en-GB" baseline="30000" smtClean="0"/>
              <a:t>2</a:t>
            </a:r>
            <a:r>
              <a:rPr lang="en-GB" smtClean="0"/>
              <a:t>).</a:t>
            </a:r>
            <a:endParaRPr lang="en-GB" baseline="30000" smtClean="0"/>
          </a:p>
          <a:p>
            <a:r>
              <a:rPr lang="en-GB" smtClean="0"/>
              <a:t>18 </a:t>
            </a:r>
            <a:r>
              <a:rPr lang="en-GB" err="1"/>
              <a:t>segmentos</a:t>
            </a:r>
            <a:r>
              <a:rPr lang="en-GB"/>
              <a:t> de </a:t>
            </a:r>
            <a:r>
              <a:rPr lang="en-GB" smtClean="0"/>
              <a:t>berílio (devido à baixa expansão térmica) </a:t>
            </a:r>
            <a:r>
              <a:rPr lang="en-GB" err="1" smtClean="0"/>
              <a:t>folheados</a:t>
            </a:r>
            <a:r>
              <a:rPr lang="en-GB" smtClean="0"/>
              <a:t> </a:t>
            </a:r>
            <a:r>
              <a:rPr lang="en-GB"/>
              <a:t>a </a:t>
            </a:r>
            <a:r>
              <a:rPr lang="en-GB" smtClean="0"/>
              <a:t>ouro</a:t>
            </a:r>
            <a:r>
              <a:rPr lang="en-GB"/>
              <a:t> </a:t>
            </a:r>
            <a:r>
              <a:rPr lang="en-GB" smtClean="0"/>
              <a:t>(pela maior refletividade no infra-vermelho).</a:t>
            </a:r>
            <a:endParaRPr lang="en-GB"/>
          </a:p>
          <a:p>
            <a:r>
              <a:rPr lang="en-GB" err="1" smtClean="0"/>
              <a:t>Ótica</a:t>
            </a:r>
            <a:r>
              <a:rPr lang="en-GB" smtClean="0"/>
              <a:t> </a:t>
            </a:r>
            <a:r>
              <a:rPr lang="en-GB" err="1"/>
              <a:t>ativa</a:t>
            </a:r>
            <a:r>
              <a:rPr lang="en-GB"/>
              <a:t> para </a:t>
            </a:r>
            <a:r>
              <a:rPr lang="en-GB" err="1"/>
              <a:t>manter</a:t>
            </a:r>
            <a:r>
              <a:rPr lang="en-GB"/>
              <a:t> </a:t>
            </a:r>
            <a:r>
              <a:rPr lang="en-GB" err="1"/>
              <a:t>os</a:t>
            </a:r>
            <a:r>
              <a:rPr lang="en-GB"/>
              <a:t> </a:t>
            </a:r>
            <a:r>
              <a:rPr lang="en-GB" err="1"/>
              <a:t>segmentos</a:t>
            </a:r>
            <a:r>
              <a:rPr lang="en-GB"/>
              <a:t> </a:t>
            </a:r>
            <a:r>
              <a:rPr lang="en-GB" err="1" smtClean="0"/>
              <a:t>alinhados</a:t>
            </a:r>
            <a:r>
              <a:rPr lang="en-GB" smtClean="0"/>
              <a:t>.</a:t>
            </a:r>
          </a:p>
          <a:p>
            <a:r>
              <a:rPr lang="en-GB" err="1"/>
              <a:t>E</a:t>
            </a:r>
            <a:r>
              <a:rPr lang="en-GB" err="1" smtClean="0"/>
              <a:t>spelho</a:t>
            </a:r>
            <a:r>
              <a:rPr lang="en-GB" smtClean="0"/>
              <a:t> </a:t>
            </a:r>
            <a:r>
              <a:rPr lang="en-GB" err="1" smtClean="0"/>
              <a:t>secundário</a:t>
            </a:r>
            <a:r>
              <a:rPr lang="en-GB" smtClean="0"/>
              <a:t>  com </a:t>
            </a:r>
            <a:r>
              <a:rPr lang="en-GB" err="1" smtClean="0"/>
              <a:t>diâmetro</a:t>
            </a:r>
            <a:r>
              <a:rPr lang="en-GB" smtClean="0"/>
              <a:t> de  74cm</a:t>
            </a:r>
          </a:p>
          <a:p>
            <a:r>
              <a:rPr lang="en-GB" err="1" smtClean="0"/>
              <a:t>Espelho</a:t>
            </a:r>
            <a:r>
              <a:rPr lang="en-GB" smtClean="0"/>
              <a:t> </a:t>
            </a:r>
            <a:r>
              <a:rPr lang="en-GB" err="1" smtClean="0"/>
              <a:t>terciário</a:t>
            </a:r>
            <a:r>
              <a:rPr lang="en-GB" smtClean="0"/>
              <a:t> e  </a:t>
            </a:r>
            <a:r>
              <a:rPr lang="en-GB" err="1" smtClean="0"/>
              <a:t>espelho</a:t>
            </a:r>
            <a:r>
              <a:rPr lang="en-GB" smtClean="0"/>
              <a:t> de </a:t>
            </a:r>
            <a:r>
              <a:rPr lang="en-GB" err="1" smtClean="0"/>
              <a:t>guiagem</a:t>
            </a:r>
            <a:r>
              <a:rPr lang="en-GB" smtClean="0"/>
              <a:t> </a:t>
            </a:r>
            <a:r>
              <a:rPr lang="en-GB" err="1" smtClean="0"/>
              <a:t>fina</a:t>
            </a:r>
            <a:r>
              <a:rPr lang="en-GB" smtClean="0"/>
              <a:t> (para </a:t>
            </a:r>
            <a:r>
              <a:rPr lang="en-GB" err="1" smtClean="0"/>
              <a:t>guiagem</a:t>
            </a:r>
            <a:r>
              <a:rPr lang="en-GB" smtClean="0"/>
              <a:t> e para </a:t>
            </a:r>
            <a:r>
              <a:rPr lang="en-GB" err="1" smtClean="0"/>
              <a:t>realizar</a:t>
            </a:r>
            <a:r>
              <a:rPr lang="en-GB" smtClean="0"/>
              <a:t> </a:t>
            </a:r>
            <a:r>
              <a:rPr lang="en-GB" err="1" smtClean="0"/>
              <a:t>movimentos</a:t>
            </a:r>
            <a:r>
              <a:rPr lang="en-GB" smtClean="0"/>
              <a:t> </a:t>
            </a:r>
            <a:r>
              <a:rPr lang="en-GB" err="1" smtClean="0"/>
              <a:t>muito</a:t>
            </a:r>
            <a:r>
              <a:rPr lang="en-GB" smtClean="0"/>
              <a:t> </a:t>
            </a:r>
            <a:r>
              <a:rPr lang="en-GB" err="1" smtClean="0"/>
              <a:t>pequenos</a:t>
            </a:r>
            <a:r>
              <a:rPr lang="en-GB" smtClean="0"/>
              <a:t>)</a:t>
            </a:r>
          </a:p>
          <a:p>
            <a:pPr lvl="1"/>
            <a:endParaRPr lang="en-GB"/>
          </a:p>
          <a:p>
            <a:pPr marL="0" indent="0">
              <a:buNone/>
            </a:pPr>
            <a:endParaRPr lang="en-GB" smtClean="0"/>
          </a:p>
          <a:p>
            <a:pPr marL="457200" lvl="1" indent="0">
              <a:buNone/>
            </a:pPr>
            <a:endParaRPr lang="en-GB" smtClean="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99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83" y="285311"/>
            <a:ext cx="9383434" cy="62873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1056" y="5998464"/>
            <a:ext cx="145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solidFill>
                  <a:schemeClr val="bg1"/>
                </a:solidFill>
              </a:rPr>
              <a:t>Credito:NASA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06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1" y="0"/>
            <a:ext cx="969891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11312" y="6327648"/>
            <a:ext cx="145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/>
              <a:t>Credito:NASA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4112" y="6382512"/>
            <a:ext cx="236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/>
              <a:t>Foto</a:t>
            </a:r>
            <a:r>
              <a:rPr lang="en-GB" smtClean="0"/>
              <a:t>: </a:t>
            </a:r>
            <a:r>
              <a:rPr lang="en-GB"/>
              <a:t>NASA/Chris Gunn</a:t>
            </a:r>
          </a:p>
        </p:txBody>
      </p:sp>
    </p:spTree>
    <p:extLst>
      <p:ext uri="{BB962C8B-B14F-4D97-AF65-F5344CB8AC3E}">
        <p14:creationId xmlns:p14="http://schemas.microsoft.com/office/powerpoint/2010/main" val="275546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31" y="0"/>
            <a:ext cx="5300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Instrumentos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FGS </a:t>
            </a:r>
            <a:r>
              <a:rPr lang="en-GB"/>
              <a:t>(</a:t>
            </a:r>
            <a:r>
              <a:rPr lang="en-GB" smtClean="0"/>
              <a:t>Fine-Guidance </a:t>
            </a:r>
            <a:r>
              <a:rPr lang="en-GB"/>
              <a:t>Sensor)</a:t>
            </a:r>
          </a:p>
          <a:p>
            <a:r>
              <a:rPr lang="en-GB"/>
              <a:t>MIRI (Mid-Infrared Instrument) </a:t>
            </a:r>
          </a:p>
          <a:p>
            <a:r>
              <a:rPr lang="en-GB" err="1"/>
              <a:t>NIRCam</a:t>
            </a:r>
            <a:r>
              <a:rPr lang="en-GB"/>
              <a:t> (Near-Infrared Camera)</a:t>
            </a:r>
          </a:p>
          <a:p>
            <a:r>
              <a:rPr lang="en-GB"/>
              <a:t>NIRISS (</a:t>
            </a:r>
            <a:r>
              <a:rPr lang="en-GB" smtClean="0"/>
              <a:t>Near-Infrared </a:t>
            </a:r>
            <a:r>
              <a:rPr lang="en-GB"/>
              <a:t>Imager and </a:t>
            </a:r>
            <a:r>
              <a:rPr lang="en-GB" err="1"/>
              <a:t>Slitless</a:t>
            </a:r>
            <a:r>
              <a:rPr lang="en-GB"/>
              <a:t> Spectrograph)</a:t>
            </a:r>
          </a:p>
          <a:p>
            <a:r>
              <a:rPr lang="en-GB" err="1"/>
              <a:t>NIRSpec</a:t>
            </a:r>
            <a:r>
              <a:rPr lang="en-GB"/>
              <a:t> (Near-Infrared Spectrograph)</a:t>
            </a:r>
          </a:p>
          <a:p>
            <a:pPr lvl="1"/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157728" y="454967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/>
          </a:p>
          <a:p>
            <a:pPr lvl="1"/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52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Fine Guidance Sensor 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0" y="598955"/>
            <a:ext cx="10058400" cy="53208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6157" y="5586145"/>
            <a:ext cx="3319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Fonte: https://jwst-docs.stsci.edu</a:t>
            </a:r>
          </a:p>
        </p:txBody>
      </p:sp>
    </p:spTree>
    <p:extLst>
      <p:ext uri="{BB962C8B-B14F-4D97-AF65-F5344CB8AC3E}">
        <p14:creationId xmlns:p14="http://schemas.microsoft.com/office/powerpoint/2010/main" val="103344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>
                <a:hlinkClick r:id="rId2"/>
              </a:rPr>
              <a:t>FGS</a:t>
            </a:r>
            <a:r>
              <a:rPr lang="en-GB" smtClean="0"/>
              <a:t> (Fine Guidance Sensor)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err="1" smtClean="0"/>
              <a:t>Dois</a:t>
            </a:r>
            <a:r>
              <a:rPr lang="en-GB" smtClean="0"/>
              <a:t> </a:t>
            </a:r>
            <a:r>
              <a:rPr lang="en-GB" err="1" smtClean="0"/>
              <a:t>detetores</a:t>
            </a:r>
            <a:r>
              <a:rPr lang="en-GB" smtClean="0"/>
              <a:t> de HgCdTe de 2048 x 2048 elementos de imagem, dos </a:t>
            </a:r>
            <a:r>
              <a:rPr lang="en-GB" err="1" smtClean="0"/>
              <a:t>quais</a:t>
            </a:r>
            <a:r>
              <a:rPr lang="en-GB" smtClean="0"/>
              <a:t> 2040 x 2040 </a:t>
            </a:r>
            <a:r>
              <a:rPr lang="en-GB" err="1" smtClean="0"/>
              <a:t>foto-sensíveis</a:t>
            </a:r>
            <a:r>
              <a:rPr lang="en-GB" smtClean="0"/>
              <a:t>.</a:t>
            </a:r>
          </a:p>
          <a:p>
            <a:r>
              <a:rPr lang="en-GB" err="1" smtClean="0"/>
              <a:t>Ângulo</a:t>
            </a:r>
            <a:r>
              <a:rPr lang="en-GB" smtClean="0"/>
              <a:t> </a:t>
            </a:r>
            <a:r>
              <a:rPr lang="en-GB" err="1" smtClean="0"/>
              <a:t>sólido</a:t>
            </a:r>
            <a:r>
              <a:rPr lang="en-GB" smtClean="0"/>
              <a:t> de 2.3’x 2.3’ </a:t>
            </a:r>
            <a:r>
              <a:rPr lang="en-GB" err="1" smtClean="0"/>
              <a:t>por</a:t>
            </a:r>
            <a:r>
              <a:rPr lang="en-GB" smtClean="0"/>
              <a:t> detetor, dos </a:t>
            </a:r>
            <a:r>
              <a:rPr lang="en-GB" err="1" smtClean="0"/>
              <a:t>quais</a:t>
            </a:r>
            <a:r>
              <a:rPr lang="en-GB" smtClean="0"/>
              <a:t> 2.20’x2.20’ </a:t>
            </a:r>
            <a:r>
              <a:rPr lang="en-GB" err="1" smtClean="0"/>
              <a:t>usados</a:t>
            </a:r>
            <a:r>
              <a:rPr lang="en-GB" smtClean="0"/>
              <a:t> </a:t>
            </a:r>
            <a:r>
              <a:rPr lang="en-GB" err="1" smtClean="0"/>
              <a:t>na</a:t>
            </a:r>
            <a:r>
              <a:rPr lang="en-GB" smtClean="0"/>
              <a:t> </a:t>
            </a:r>
            <a:r>
              <a:rPr lang="en-GB" err="1" smtClean="0"/>
              <a:t>guiagem</a:t>
            </a:r>
            <a:r>
              <a:rPr lang="en-GB"/>
              <a:t> </a:t>
            </a:r>
            <a:r>
              <a:rPr lang="en-GB" smtClean="0"/>
              <a:t>com </a:t>
            </a:r>
            <a:r>
              <a:rPr lang="en-GB" err="1" smtClean="0"/>
              <a:t>uma</a:t>
            </a:r>
            <a:r>
              <a:rPr lang="en-GB" smtClean="0"/>
              <a:t> </a:t>
            </a:r>
            <a:r>
              <a:rPr lang="en-GB" err="1" smtClean="0"/>
              <a:t>escala</a:t>
            </a:r>
            <a:r>
              <a:rPr lang="en-GB" smtClean="0"/>
              <a:t> de ~ 0.069”por </a:t>
            </a:r>
            <a:r>
              <a:rPr lang="en-GB" err="1" smtClean="0"/>
              <a:t>elemento</a:t>
            </a:r>
            <a:r>
              <a:rPr lang="en-GB" smtClean="0"/>
              <a:t> de imagem.</a:t>
            </a:r>
          </a:p>
          <a:p>
            <a:r>
              <a:rPr lang="en-GB" err="1" smtClean="0"/>
              <a:t>Cobre</a:t>
            </a:r>
            <a:r>
              <a:rPr lang="en-GB" smtClean="0"/>
              <a:t> o </a:t>
            </a:r>
            <a:r>
              <a:rPr lang="en-GB" err="1" smtClean="0"/>
              <a:t>intervalo</a:t>
            </a:r>
            <a:r>
              <a:rPr lang="en-GB" smtClean="0"/>
              <a:t> de  0.6 ≤ </a:t>
            </a:r>
            <a:r>
              <a:rPr lang="el-GR" smtClean="0"/>
              <a:t>λ</a:t>
            </a:r>
            <a:r>
              <a:rPr lang="en-GB" smtClean="0"/>
              <a:t> </a:t>
            </a:r>
            <a:r>
              <a:rPr lang="el-GR" smtClean="0"/>
              <a:t>≤</a:t>
            </a:r>
            <a:r>
              <a:rPr lang="en-GB" smtClean="0"/>
              <a:t> 5.0 </a:t>
            </a:r>
            <a:r>
              <a:rPr lang="el-GR" smtClean="0"/>
              <a:t>μ</a:t>
            </a:r>
            <a:r>
              <a:rPr lang="en-GB" smtClean="0"/>
              <a:t>m </a:t>
            </a:r>
            <a:r>
              <a:rPr lang="en-GB" err="1" smtClean="0"/>
              <a:t>sem</a:t>
            </a:r>
            <a:r>
              <a:rPr lang="en-GB" smtClean="0"/>
              <a:t> </a:t>
            </a:r>
            <a:r>
              <a:rPr lang="en-GB" err="1" smtClean="0"/>
              <a:t>filtros</a:t>
            </a:r>
            <a:r>
              <a:rPr lang="en-GB" smtClean="0"/>
              <a:t> e </a:t>
            </a:r>
            <a:r>
              <a:rPr lang="en-GB" err="1" smtClean="0"/>
              <a:t>sem</a:t>
            </a:r>
            <a:r>
              <a:rPr lang="en-GB" smtClean="0"/>
              <a:t> </a:t>
            </a:r>
            <a:r>
              <a:rPr lang="en-GB" err="1" smtClean="0"/>
              <a:t>obturador</a:t>
            </a:r>
            <a:r>
              <a:rPr lang="en-GB" smtClean="0"/>
              <a:t>.</a:t>
            </a:r>
          </a:p>
          <a:p>
            <a:r>
              <a:rPr lang="en-GB" smtClean="0"/>
              <a:t>Uma vez adquirida e posicionada a fonte, a guiagem </a:t>
            </a:r>
            <a:r>
              <a:rPr lang="en-GB" err="1" smtClean="0"/>
              <a:t>fina</a:t>
            </a:r>
            <a:r>
              <a:rPr lang="en-GB" smtClean="0"/>
              <a:t> </a:t>
            </a:r>
            <a:r>
              <a:rPr lang="en-GB" err="1" smtClean="0"/>
              <a:t>usa</a:t>
            </a:r>
            <a:r>
              <a:rPr lang="en-GB" smtClean="0"/>
              <a:t> </a:t>
            </a:r>
            <a:r>
              <a:rPr lang="en-GB" err="1" smtClean="0"/>
              <a:t>uma</a:t>
            </a:r>
            <a:r>
              <a:rPr lang="en-GB" smtClean="0"/>
              <a:t> </a:t>
            </a:r>
            <a:r>
              <a:rPr lang="en-GB" err="1" smtClean="0"/>
              <a:t>região</a:t>
            </a:r>
            <a:r>
              <a:rPr lang="en-GB" smtClean="0"/>
              <a:t> de 8 x 8 </a:t>
            </a:r>
            <a:r>
              <a:rPr lang="en-GB" err="1" smtClean="0"/>
              <a:t>pixeis</a:t>
            </a:r>
            <a:r>
              <a:rPr lang="en-GB" smtClean="0"/>
              <a:t> (0.5”x0.5”) </a:t>
            </a:r>
            <a:r>
              <a:rPr lang="en-GB" err="1" smtClean="0"/>
              <a:t>lida</a:t>
            </a:r>
            <a:r>
              <a:rPr lang="en-GB" smtClean="0"/>
              <a:t> a </a:t>
            </a:r>
            <a:r>
              <a:rPr lang="en-GB" err="1" smtClean="0"/>
              <a:t>cada</a:t>
            </a:r>
            <a:r>
              <a:rPr lang="en-GB" smtClean="0"/>
              <a:t> 64 </a:t>
            </a:r>
            <a:r>
              <a:rPr lang="en-GB" err="1" smtClean="0"/>
              <a:t>ms</a:t>
            </a:r>
            <a:r>
              <a:rPr lang="en-GB" smtClean="0"/>
              <a:t> 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1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31076"/>
            <a:ext cx="1204341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err="1" smtClean="0"/>
              <a:t>Colaboração</a:t>
            </a:r>
            <a:r>
              <a:rPr lang="en-GB" smtClean="0"/>
              <a:t> JADES :Marcia </a:t>
            </a:r>
            <a:r>
              <a:rPr lang="en-GB" err="1"/>
              <a:t>Rieke</a:t>
            </a:r>
            <a:r>
              <a:rPr lang="en-GB"/>
              <a:t> </a:t>
            </a:r>
            <a:r>
              <a:rPr lang="en-GB" smtClean="0"/>
              <a:t>(</a:t>
            </a:r>
            <a:r>
              <a:rPr lang="en-GB" err="1" smtClean="0"/>
              <a:t>NIRCam</a:t>
            </a:r>
            <a:r>
              <a:rPr lang="en-GB" smtClean="0"/>
              <a:t> </a:t>
            </a:r>
            <a:r>
              <a:rPr lang="en-GB"/>
              <a:t>,</a:t>
            </a:r>
            <a:r>
              <a:rPr lang="en-GB" smtClean="0"/>
              <a:t> </a:t>
            </a:r>
            <a:r>
              <a:rPr lang="en-GB"/>
              <a:t>Arizona), Pierre </a:t>
            </a:r>
            <a:r>
              <a:rPr lang="en-GB" err="1"/>
              <a:t>Ferruit</a:t>
            </a:r>
            <a:r>
              <a:rPr lang="en-GB"/>
              <a:t> (</a:t>
            </a:r>
            <a:r>
              <a:rPr lang="en-GB" err="1" smtClean="0"/>
              <a:t>NIRSpec</a:t>
            </a:r>
            <a:r>
              <a:rPr lang="en-GB"/>
              <a:t>,</a:t>
            </a:r>
            <a:r>
              <a:rPr lang="en-GB" smtClean="0"/>
              <a:t> </a:t>
            </a:r>
            <a:r>
              <a:rPr lang="en-GB"/>
              <a:t>ESA)</a:t>
            </a:r>
          </a:p>
          <a:p>
            <a:r>
              <a:rPr lang="en-GB" err="1" smtClean="0"/>
              <a:t>Equipe</a:t>
            </a:r>
            <a:r>
              <a:rPr lang="en-GB" smtClean="0"/>
              <a:t> </a:t>
            </a:r>
            <a:r>
              <a:rPr lang="en-GB" err="1" smtClean="0"/>
              <a:t>NIRCam</a:t>
            </a:r>
            <a:r>
              <a:rPr lang="en-GB" smtClean="0"/>
              <a:t> (JADES) : </a:t>
            </a:r>
            <a:r>
              <a:rPr lang="en-GB" err="1"/>
              <a:t>Adebusola</a:t>
            </a:r>
            <a:r>
              <a:rPr lang="en-GB"/>
              <a:t> </a:t>
            </a:r>
            <a:r>
              <a:rPr lang="en-GB" err="1"/>
              <a:t>Alabi</a:t>
            </a:r>
            <a:r>
              <a:rPr lang="en-GB"/>
              <a:t> (UCSC), Stacey Alberts (Arizona), Alan Dressler (Carnegie), Eiichi </a:t>
            </a:r>
            <a:r>
              <a:rPr lang="en-GB" err="1"/>
              <a:t>Egami</a:t>
            </a:r>
            <a:r>
              <a:rPr lang="en-GB"/>
              <a:t> (Arizona), Daniel Eisenstein (Harvard), Ryan </a:t>
            </a:r>
            <a:r>
              <a:rPr lang="en-GB" err="1"/>
              <a:t>Endsley</a:t>
            </a:r>
            <a:r>
              <a:rPr lang="en-GB"/>
              <a:t> (Arizona), Michael Florian (Arizona), Brenda Frye (Arizona), Kevin </a:t>
            </a:r>
            <a:r>
              <a:rPr lang="en-GB" err="1"/>
              <a:t>Hainline</a:t>
            </a:r>
            <a:r>
              <a:rPr lang="en-GB"/>
              <a:t> (Arizona</a:t>
            </a:r>
            <a:r>
              <a:rPr lang="en-GB" smtClean="0"/>
              <a:t>), Ryan </a:t>
            </a:r>
            <a:r>
              <a:rPr lang="en-GB" err="1"/>
              <a:t>Hausen</a:t>
            </a:r>
            <a:r>
              <a:rPr lang="en-GB"/>
              <a:t> (UCSC), Raphael </a:t>
            </a:r>
            <a:r>
              <a:rPr lang="en-GB" err="1"/>
              <a:t>Hviding</a:t>
            </a:r>
            <a:r>
              <a:rPr lang="en-GB"/>
              <a:t> (Arizona), Benjamin Johnson (Harvard), Simon Lilly (ETH), Karl </a:t>
            </a:r>
            <a:r>
              <a:rPr lang="en-GB" err="1"/>
              <a:t>Misselt</a:t>
            </a:r>
            <a:r>
              <a:rPr lang="en-GB"/>
              <a:t> (Arizona), Erica Nelson (Colorado), George </a:t>
            </a:r>
            <a:r>
              <a:rPr lang="en-GB" err="1"/>
              <a:t>Rieke</a:t>
            </a:r>
            <a:r>
              <a:rPr lang="en-GB"/>
              <a:t> (Arizona), Brant Robertson (UCSC), Irene </a:t>
            </a:r>
            <a:r>
              <a:rPr lang="en-GB" err="1"/>
              <a:t>Shivaei</a:t>
            </a:r>
            <a:r>
              <a:rPr lang="en-GB"/>
              <a:t> (Arizona), Daniel Stark (Arizona</a:t>
            </a:r>
            <a:r>
              <a:rPr lang="en-GB" smtClean="0"/>
              <a:t>),</a:t>
            </a:r>
            <a:endParaRPr lang="en-GB"/>
          </a:p>
          <a:p>
            <a:r>
              <a:rPr lang="en-GB" smtClean="0"/>
              <a:t> </a:t>
            </a:r>
            <a:r>
              <a:rPr lang="en-GB"/>
              <a:t>Wren </a:t>
            </a:r>
            <a:r>
              <a:rPr lang="en-GB" err="1"/>
              <a:t>Suess</a:t>
            </a:r>
            <a:r>
              <a:rPr lang="en-GB"/>
              <a:t> (Berkeley-&gt;UCSC), Sandro </a:t>
            </a:r>
            <a:r>
              <a:rPr lang="en-GB" err="1"/>
              <a:t>Tacchella</a:t>
            </a:r>
            <a:r>
              <a:rPr lang="en-GB"/>
              <a:t> </a:t>
            </a:r>
            <a:r>
              <a:rPr lang="en-GB" smtClean="0"/>
              <a:t>(UNIST-KR), </a:t>
            </a:r>
            <a:r>
              <a:rPr lang="en-GB"/>
              <a:t>Christina Williams (Arizona), Christopher </a:t>
            </a:r>
            <a:r>
              <a:rPr lang="en-GB" err="1"/>
              <a:t>Willmer</a:t>
            </a:r>
            <a:r>
              <a:rPr lang="en-GB"/>
              <a:t> (Arizona), Charity </a:t>
            </a:r>
            <a:r>
              <a:rPr lang="en-GB" err="1"/>
              <a:t>Woodrum</a:t>
            </a:r>
            <a:r>
              <a:rPr lang="en-GB"/>
              <a:t> (Arizona) </a:t>
            </a:r>
          </a:p>
          <a:p>
            <a:r>
              <a:rPr lang="en-GB" err="1" smtClean="0"/>
              <a:t>Equipe</a:t>
            </a:r>
            <a:r>
              <a:rPr lang="en-GB" smtClean="0"/>
              <a:t> </a:t>
            </a:r>
            <a:r>
              <a:rPr lang="en-GB" err="1" smtClean="0"/>
              <a:t>NIRSpec</a:t>
            </a:r>
            <a:r>
              <a:rPr lang="en-GB" smtClean="0"/>
              <a:t> (JADES): </a:t>
            </a:r>
            <a:r>
              <a:rPr lang="en-GB"/>
              <a:t>Santiago </a:t>
            </a:r>
            <a:r>
              <a:rPr lang="en-GB" err="1"/>
              <a:t>Arribas</a:t>
            </a:r>
            <a:r>
              <a:rPr lang="en-GB"/>
              <a:t> (CSIC), Rod Bailey (ESA), </a:t>
            </a:r>
            <a:r>
              <a:rPr lang="en-GB" err="1"/>
              <a:t>Rachana</a:t>
            </a:r>
            <a:r>
              <a:rPr lang="en-GB"/>
              <a:t> </a:t>
            </a:r>
            <a:r>
              <a:rPr lang="en-GB" err="1"/>
              <a:t>Bhatawdekar</a:t>
            </a:r>
            <a:r>
              <a:rPr lang="en-GB"/>
              <a:t> (ESA), Nina Bonaventura (Copenhagen), Rebecca Bowler (Oxford), Kit </a:t>
            </a:r>
            <a:r>
              <a:rPr lang="en-GB" err="1"/>
              <a:t>Boyett</a:t>
            </a:r>
            <a:r>
              <a:rPr lang="en-GB"/>
              <a:t> (Oxford), Martin Bremer (ESA), Andy Bunker (Oxford), Alex Cameron (Melbourne), Stefano </a:t>
            </a:r>
            <a:r>
              <a:rPr lang="en-GB" err="1"/>
              <a:t>Carniani</a:t>
            </a:r>
            <a:r>
              <a:rPr lang="en-GB"/>
              <a:t> (SNS), Stephane </a:t>
            </a:r>
            <a:r>
              <a:rPr lang="en-GB" err="1"/>
              <a:t>Charlot</a:t>
            </a:r>
            <a:r>
              <a:rPr lang="en-GB"/>
              <a:t> (IAP), Jacopo </a:t>
            </a:r>
            <a:r>
              <a:rPr lang="en-GB" err="1"/>
              <a:t>Chevallard</a:t>
            </a:r>
            <a:r>
              <a:rPr lang="en-GB"/>
              <a:t> IAP), </a:t>
            </a:r>
            <a:r>
              <a:rPr lang="en-GB" err="1"/>
              <a:t>Mirko</a:t>
            </a:r>
            <a:r>
              <a:rPr lang="en-GB"/>
              <a:t> </a:t>
            </a:r>
            <a:r>
              <a:rPr lang="en-GB" err="1"/>
              <a:t>Curti</a:t>
            </a:r>
            <a:r>
              <a:rPr lang="en-GB"/>
              <a:t> (Cambridge), Emma Curtis-Lake (Cambridge), Anna de Graff (Leiden), </a:t>
            </a:r>
            <a:r>
              <a:rPr lang="en-GB" err="1"/>
              <a:t>Marijn</a:t>
            </a:r>
            <a:r>
              <a:rPr lang="en-GB"/>
              <a:t> </a:t>
            </a:r>
            <a:r>
              <a:rPr lang="en-GB" err="1"/>
              <a:t>Franx</a:t>
            </a:r>
            <a:r>
              <a:rPr lang="en-GB"/>
              <a:t> (Leiden), Giovanna  </a:t>
            </a:r>
            <a:r>
              <a:rPr lang="en-GB" err="1"/>
              <a:t>Giardino</a:t>
            </a:r>
            <a:r>
              <a:rPr lang="en-GB"/>
              <a:t> (ESA), Bernd </a:t>
            </a:r>
            <a:r>
              <a:rPr lang="en-GB" err="1"/>
              <a:t>Husemann</a:t>
            </a:r>
            <a:r>
              <a:rPr lang="en-GB"/>
              <a:t> (MPIA), </a:t>
            </a:r>
            <a:r>
              <a:rPr lang="en-GB" err="1"/>
              <a:t>Beter</a:t>
            </a:r>
            <a:r>
              <a:rPr lang="en-GB"/>
              <a:t> </a:t>
            </a:r>
            <a:r>
              <a:rPr lang="en-GB" err="1"/>
              <a:t>Jakobsen</a:t>
            </a:r>
            <a:r>
              <a:rPr lang="en-GB"/>
              <a:t> (Copenhagen), Sean Johnston (Oxford), </a:t>
            </a:r>
            <a:r>
              <a:rPr lang="en-GB" err="1"/>
              <a:t>Nimisha</a:t>
            </a:r>
            <a:r>
              <a:rPr lang="en-GB"/>
              <a:t> </a:t>
            </a:r>
            <a:r>
              <a:rPr lang="en-GB" err="1"/>
              <a:t>Kumari</a:t>
            </a:r>
            <a:r>
              <a:rPr lang="en-GB"/>
              <a:t> (</a:t>
            </a:r>
            <a:r>
              <a:rPr lang="en-GB" err="1"/>
              <a:t>STScI</a:t>
            </a:r>
            <a:r>
              <a:rPr lang="en-GB"/>
              <a:t>), Roberto </a:t>
            </a:r>
            <a:r>
              <a:rPr lang="en-GB" err="1"/>
              <a:t>Maiolino</a:t>
            </a:r>
            <a:r>
              <a:rPr lang="en-GB"/>
              <a:t> (Cambridge), Madeline Marshall </a:t>
            </a:r>
            <a:r>
              <a:rPr lang="en-GB" smtClean="0"/>
              <a:t>(</a:t>
            </a:r>
            <a:r>
              <a:rPr lang="en-GB"/>
              <a:t>Herzberg/NRC-CNRC), Michael </a:t>
            </a:r>
            <a:r>
              <a:rPr lang="en-GB" err="1"/>
              <a:t>Maseda</a:t>
            </a:r>
            <a:r>
              <a:rPr lang="en-GB"/>
              <a:t> (Leiden), Michele </a:t>
            </a:r>
            <a:r>
              <a:rPr lang="en-GB" err="1"/>
              <a:t>Perna</a:t>
            </a:r>
            <a:r>
              <a:rPr lang="en-GB"/>
              <a:t> (CSIC), Tim </a:t>
            </a:r>
            <a:r>
              <a:rPr lang="en-GB" err="1"/>
              <a:t>Rawle</a:t>
            </a:r>
            <a:r>
              <a:rPr lang="en-GB"/>
              <a:t> (</a:t>
            </a:r>
            <a:r>
              <a:rPr lang="en-GB" err="1"/>
              <a:t>STScI</a:t>
            </a:r>
            <a:r>
              <a:rPr lang="en-GB"/>
              <a:t>), Emil Rickman (</a:t>
            </a:r>
            <a:r>
              <a:rPr lang="en-GB" err="1"/>
              <a:t>STScI</a:t>
            </a:r>
            <a:r>
              <a:rPr lang="en-GB"/>
              <a:t>), Hans-Walter Rix (MPIA), Bruno Rodriguez Del </a:t>
            </a:r>
            <a:r>
              <a:rPr lang="en-GB" err="1"/>
              <a:t>Pino</a:t>
            </a:r>
            <a:r>
              <a:rPr lang="en-GB"/>
              <a:t>, Lester </a:t>
            </a:r>
            <a:r>
              <a:rPr lang="en-GB" err="1"/>
              <a:t>Sandles</a:t>
            </a:r>
            <a:r>
              <a:rPr lang="en-GB"/>
              <a:t> (Cambridge), Renske Smit (LJMU), Hannah </a:t>
            </a:r>
            <a:r>
              <a:rPr lang="en-GB" err="1"/>
              <a:t>Uebler</a:t>
            </a:r>
            <a:r>
              <a:rPr lang="en-GB"/>
              <a:t> (Cambridge), </a:t>
            </a:r>
            <a:r>
              <a:rPr lang="en-GB" err="1"/>
              <a:t>Imaan</a:t>
            </a:r>
            <a:r>
              <a:rPr lang="en-GB"/>
              <a:t> Wallace (Oxford</a:t>
            </a:r>
            <a:r>
              <a:rPr lang="en-GB" smtClean="0"/>
              <a:t>), </a:t>
            </a:r>
            <a:r>
              <a:rPr lang="en-GB"/>
              <a:t>Chris </a:t>
            </a:r>
            <a:r>
              <a:rPr lang="en-GB" err="1"/>
              <a:t>Willott</a:t>
            </a:r>
            <a:r>
              <a:rPr lang="en-GB"/>
              <a:t> (Herzberg/NRC-CNRC)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381" y="99634"/>
            <a:ext cx="117921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err="1"/>
              <a:t>Equipe</a:t>
            </a:r>
            <a:r>
              <a:rPr lang="en-GB"/>
              <a:t> </a:t>
            </a:r>
            <a:r>
              <a:rPr lang="en-GB" err="1"/>
              <a:t>NIRCam</a:t>
            </a:r>
            <a:r>
              <a:rPr lang="en-GB"/>
              <a:t>: Marcia </a:t>
            </a:r>
            <a:r>
              <a:rPr lang="en-GB" err="1"/>
              <a:t>Rieke</a:t>
            </a:r>
            <a:r>
              <a:rPr lang="en-GB"/>
              <a:t> (</a:t>
            </a:r>
            <a:r>
              <a:rPr lang="en-GB" err="1"/>
              <a:t>Pesquisadora</a:t>
            </a:r>
            <a:r>
              <a:rPr lang="en-GB"/>
              <a:t> Principal)</a:t>
            </a:r>
          </a:p>
          <a:p>
            <a:r>
              <a:rPr lang="en-GB" err="1"/>
              <a:t>Stefi</a:t>
            </a:r>
            <a:r>
              <a:rPr lang="en-GB"/>
              <a:t> Baum (U Manitoba), Tom Beatty(UA), Chas </a:t>
            </a:r>
            <a:r>
              <a:rPr lang="en-GB" err="1"/>
              <a:t>Beichman</a:t>
            </a:r>
            <a:r>
              <a:rPr lang="en-GB"/>
              <a:t> (JPL),  Adam Burrows(Princeton University), </a:t>
            </a:r>
            <a:endParaRPr lang="en-GB" smtClean="0"/>
          </a:p>
          <a:p>
            <a:r>
              <a:rPr lang="en-GB" smtClean="0"/>
              <a:t>René </a:t>
            </a:r>
            <a:r>
              <a:rPr lang="en-GB"/>
              <a:t>Doyon (</a:t>
            </a:r>
            <a:r>
              <a:rPr lang="en-GB" err="1"/>
              <a:t>Université</a:t>
            </a:r>
            <a:r>
              <a:rPr lang="en-GB"/>
              <a:t> de Montréal</a:t>
            </a:r>
            <a:r>
              <a:rPr lang="en-GB" smtClean="0"/>
              <a:t>), Laura </a:t>
            </a:r>
            <a:r>
              <a:rPr lang="en-GB"/>
              <a:t>Ferrarese (HIA/DAO), Jonathan Fortney (UCSC), </a:t>
            </a:r>
            <a:r>
              <a:rPr lang="en-GB" err="1"/>
              <a:t>Andras</a:t>
            </a:r>
            <a:r>
              <a:rPr lang="en-GB"/>
              <a:t> Gaspar(UA), </a:t>
            </a:r>
            <a:endParaRPr lang="en-GB" smtClean="0"/>
          </a:p>
          <a:p>
            <a:r>
              <a:rPr lang="en-GB" smtClean="0"/>
              <a:t>Tom </a:t>
            </a:r>
            <a:r>
              <a:rPr lang="en-GB"/>
              <a:t>Greene (NASA/AMES), Klaus </a:t>
            </a:r>
            <a:r>
              <a:rPr lang="en-GB" err="1"/>
              <a:t>Hodapp</a:t>
            </a:r>
            <a:r>
              <a:rPr lang="en-GB"/>
              <a:t> (</a:t>
            </a:r>
            <a:r>
              <a:rPr lang="en-GB" err="1"/>
              <a:t>UHawaii</a:t>
            </a:r>
            <a:r>
              <a:rPr lang="en-GB"/>
              <a:t>), Scott Horner  (NASA/AMES</a:t>
            </a:r>
            <a:r>
              <a:rPr lang="en-GB" smtClean="0"/>
              <a:t>), Dan </a:t>
            </a:r>
            <a:r>
              <a:rPr lang="en-GB"/>
              <a:t>Jaffe(</a:t>
            </a:r>
            <a:r>
              <a:rPr lang="en-GB" err="1"/>
              <a:t>UTexas</a:t>
            </a:r>
            <a:r>
              <a:rPr lang="en-GB"/>
              <a:t>), </a:t>
            </a:r>
            <a:endParaRPr lang="en-GB" smtClean="0"/>
          </a:p>
          <a:p>
            <a:r>
              <a:rPr lang="en-GB" smtClean="0"/>
              <a:t>Doug </a:t>
            </a:r>
            <a:r>
              <a:rPr lang="en-GB"/>
              <a:t>Johnstone (HIA/DAO), Doug Kelly(UA</a:t>
            </a:r>
            <a:r>
              <a:rPr lang="en-GB" smtClean="0"/>
              <a:t>), John </a:t>
            </a:r>
            <a:r>
              <a:rPr lang="en-GB" err="1"/>
              <a:t>Krist</a:t>
            </a:r>
            <a:r>
              <a:rPr lang="en-GB"/>
              <a:t>(JPL), </a:t>
            </a:r>
            <a:r>
              <a:rPr lang="en-GB" err="1"/>
              <a:t>Jarron</a:t>
            </a:r>
            <a:r>
              <a:rPr lang="en-GB"/>
              <a:t> </a:t>
            </a:r>
            <a:r>
              <a:rPr lang="en-GB" err="1" smtClean="0"/>
              <a:t>Leisenring</a:t>
            </a:r>
            <a:r>
              <a:rPr lang="en-GB" smtClean="0"/>
              <a:t> (</a:t>
            </a:r>
            <a:r>
              <a:rPr lang="en-GB"/>
              <a:t>UA), Michael Line(ASU), </a:t>
            </a:r>
            <a:endParaRPr lang="en-GB" smtClean="0"/>
          </a:p>
          <a:p>
            <a:r>
              <a:rPr lang="en-GB" smtClean="0"/>
              <a:t>Peter </a:t>
            </a:r>
            <a:r>
              <a:rPr lang="en-GB"/>
              <a:t>Martin (</a:t>
            </a:r>
            <a:r>
              <a:rPr lang="en-GB" err="1"/>
              <a:t>Utoronto</a:t>
            </a:r>
            <a:r>
              <a:rPr lang="en-GB"/>
              <a:t>), Don McCarthy (UA), Michael Meyer (U Michigan), Tom </a:t>
            </a:r>
            <a:r>
              <a:rPr lang="en-GB" err="1"/>
              <a:t>Roellig</a:t>
            </a:r>
            <a:r>
              <a:rPr lang="en-GB"/>
              <a:t> (NASA/AMES), </a:t>
            </a:r>
            <a:endParaRPr lang="en-GB" smtClean="0"/>
          </a:p>
          <a:p>
            <a:r>
              <a:rPr lang="en-GB" err="1" smtClean="0"/>
              <a:t>Wiphu</a:t>
            </a:r>
            <a:r>
              <a:rPr lang="en-GB" smtClean="0"/>
              <a:t> </a:t>
            </a:r>
            <a:r>
              <a:rPr lang="en-GB" err="1" smtClean="0"/>
              <a:t>Rujopakarn</a:t>
            </a:r>
            <a:r>
              <a:rPr lang="en-GB" smtClean="0"/>
              <a:t> (</a:t>
            </a:r>
            <a:r>
              <a:rPr lang="en-GB" err="1"/>
              <a:t>Chulalongkorn</a:t>
            </a:r>
            <a:r>
              <a:rPr lang="en-GB"/>
              <a:t> University</a:t>
            </a:r>
            <a:r>
              <a:rPr lang="en-GB" smtClean="0"/>
              <a:t>), </a:t>
            </a:r>
            <a:r>
              <a:rPr lang="en-GB"/>
              <a:t>Everett </a:t>
            </a:r>
            <a:r>
              <a:rPr lang="en-GB" err="1"/>
              <a:t>Schlawin</a:t>
            </a:r>
            <a:r>
              <a:rPr lang="en-GB"/>
              <a:t> (UA), Roger Smith(</a:t>
            </a:r>
            <a:r>
              <a:rPr lang="en-GB" err="1"/>
              <a:t>CalTech</a:t>
            </a:r>
            <a:r>
              <a:rPr lang="en-GB"/>
              <a:t>), </a:t>
            </a:r>
            <a:r>
              <a:rPr lang="en-GB" smtClean="0"/>
              <a:t>John </a:t>
            </a:r>
            <a:r>
              <a:rPr lang="en-GB" err="1" smtClean="0"/>
              <a:t>Stansberry</a:t>
            </a:r>
            <a:r>
              <a:rPr lang="en-GB" smtClean="0"/>
              <a:t> (STSCI),</a:t>
            </a:r>
          </a:p>
          <a:p>
            <a:r>
              <a:rPr lang="en-GB" smtClean="0"/>
              <a:t>John </a:t>
            </a:r>
            <a:r>
              <a:rPr lang="en-GB"/>
              <a:t>Stauffer (SSC</a:t>
            </a:r>
            <a:r>
              <a:rPr lang="en-GB" smtClean="0"/>
              <a:t>), John </a:t>
            </a:r>
            <a:r>
              <a:rPr lang="en-GB" err="1"/>
              <a:t>Trauger</a:t>
            </a:r>
            <a:r>
              <a:rPr lang="en-GB"/>
              <a:t> (JPL), Erick Young (SOFIA</a:t>
            </a:r>
            <a:r>
              <a:rPr lang="en-GB" smtClean="0"/>
              <a:t>)</a:t>
            </a:r>
          </a:p>
          <a:p>
            <a:endParaRPr lang="en-GB"/>
          </a:p>
          <a:p>
            <a:endParaRPr lang="en-GB" i="1"/>
          </a:p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387680" y="44970"/>
            <a:ext cx="302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C00000"/>
                </a:solidFill>
              </a:rPr>
              <a:t>Participantes da Colaboração 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7416" y="8844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81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2" y="588388"/>
            <a:ext cx="10058400" cy="5320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81023" y="769261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/>
              <a:t>imageador</a:t>
            </a:r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897797" y="1183163"/>
            <a:ext cx="1352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err="1" smtClean="0"/>
              <a:t>Coronógrafo</a:t>
            </a:r>
            <a:endParaRPr lang="en-GB" smtClean="0"/>
          </a:p>
          <a:p>
            <a:pPr algn="ctr"/>
            <a:r>
              <a:rPr lang="en-GB" err="1" smtClean="0"/>
              <a:t>Lyot</a:t>
            </a:r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0601445" y="100998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IFUs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9216575" y="2917372"/>
            <a:ext cx="80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/>
              <a:t>Fenda</a:t>
            </a:r>
            <a:r>
              <a:rPr lang="en-GB" smtClean="0"/>
              <a:t> </a:t>
            </a:r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9681029" y="2467429"/>
            <a:ext cx="290285" cy="348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15272" y="1871659"/>
            <a:ext cx="1352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err="1" smtClean="0"/>
              <a:t>Coronógrafo</a:t>
            </a:r>
            <a:endParaRPr lang="en-GB" smtClean="0"/>
          </a:p>
          <a:p>
            <a:pPr algn="ctr"/>
            <a:r>
              <a:rPr lang="en-GB" smtClean="0"/>
              <a:t>4QPM</a:t>
            </a: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07251" y="5558909"/>
            <a:ext cx="3319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Fonte: https://jwst-docs.stsci.edu</a:t>
            </a:r>
          </a:p>
        </p:txBody>
      </p:sp>
    </p:spTree>
    <p:extLst>
      <p:ext uri="{BB962C8B-B14F-4D97-AF65-F5344CB8AC3E}">
        <p14:creationId xmlns:p14="http://schemas.microsoft.com/office/powerpoint/2010/main" val="300470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>
                <a:hlinkClick r:id="rId2"/>
              </a:rPr>
              <a:t>MIRI</a:t>
            </a:r>
            <a:r>
              <a:rPr lang="en-GB"/>
              <a:t> </a:t>
            </a:r>
            <a:r>
              <a:rPr lang="en-GB" smtClean="0"/>
              <a:t>(Mid-Infrared Instrument)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err="1" smtClean="0"/>
              <a:t>Três</a:t>
            </a:r>
            <a:r>
              <a:rPr lang="en-GB" smtClean="0"/>
              <a:t> </a:t>
            </a:r>
            <a:r>
              <a:rPr lang="en-GB" err="1"/>
              <a:t>detetores</a:t>
            </a:r>
            <a:r>
              <a:rPr lang="en-GB"/>
              <a:t> de </a:t>
            </a:r>
            <a:r>
              <a:rPr lang="en-GB" err="1"/>
              <a:t>Si:As</a:t>
            </a:r>
            <a:r>
              <a:rPr lang="en-GB"/>
              <a:t> que </a:t>
            </a:r>
            <a:r>
              <a:rPr lang="en-GB" err="1"/>
              <a:t>operam</a:t>
            </a:r>
            <a:r>
              <a:rPr lang="en-GB"/>
              <a:t> a 7 </a:t>
            </a:r>
            <a:r>
              <a:rPr lang="en-GB" smtClean="0"/>
              <a:t>K</a:t>
            </a:r>
            <a:endParaRPr lang="en-GB" smtClean="0">
              <a:hlinkClick r:id="rId3"/>
            </a:endParaRPr>
          </a:p>
          <a:p>
            <a:r>
              <a:rPr lang="en-GB" err="1" smtClean="0">
                <a:hlinkClick r:id="rId3"/>
              </a:rPr>
              <a:t>Imageador</a:t>
            </a:r>
            <a:r>
              <a:rPr lang="en-GB" smtClean="0"/>
              <a:t> </a:t>
            </a:r>
            <a:r>
              <a:rPr lang="en-GB" err="1" smtClean="0"/>
              <a:t>cobrindo</a:t>
            </a:r>
            <a:r>
              <a:rPr lang="en-GB" smtClean="0"/>
              <a:t> de 5 a 28 </a:t>
            </a:r>
            <a:r>
              <a:rPr lang="el-GR" smtClean="0"/>
              <a:t>μ</a:t>
            </a:r>
            <a:r>
              <a:rPr lang="en-GB" smtClean="0"/>
              <a:t>m </a:t>
            </a:r>
            <a:r>
              <a:rPr lang="en-GB" err="1" smtClean="0"/>
              <a:t>em</a:t>
            </a:r>
            <a:r>
              <a:rPr lang="en-GB" smtClean="0"/>
              <a:t> um campo de 78”x113”. </a:t>
            </a:r>
          </a:p>
          <a:p>
            <a:r>
              <a:rPr lang="en-GB" err="1" smtClean="0">
                <a:hlinkClick r:id="rId4"/>
              </a:rPr>
              <a:t>Coronógrafos</a:t>
            </a:r>
            <a:endParaRPr lang="en-GB" smtClean="0"/>
          </a:p>
          <a:p>
            <a:pPr lvl="1"/>
            <a:r>
              <a:rPr lang="en-GB" err="1" smtClean="0"/>
              <a:t>Coronógrafo</a:t>
            </a:r>
            <a:r>
              <a:rPr lang="en-GB" smtClean="0"/>
              <a:t> </a:t>
            </a:r>
            <a:r>
              <a:rPr lang="en-GB" err="1" smtClean="0"/>
              <a:t>Lyot</a:t>
            </a:r>
            <a:r>
              <a:rPr lang="en-GB" smtClean="0"/>
              <a:t> </a:t>
            </a:r>
            <a:r>
              <a:rPr lang="en-GB" err="1" smtClean="0"/>
              <a:t>usando</a:t>
            </a:r>
            <a:r>
              <a:rPr lang="en-GB" smtClean="0"/>
              <a:t> um </a:t>
            </a:r>
            <a:r>
              <a:rPr lang="en-GB" err="1" smtClean="0"/>
              <a:t>filtro</a:t>
            </a:r>
            <a:r>
              <a:rPr lang="en-GB" smtClean="0"/>
              <a:t> de </a:t>
            </a:r>
            <a:r>
              <a:rPr lang="en-GB" err="1" smtClean="0"/>
              <a:t>banda</a:t>
            </a:r>
            <a:r>
              <a:rPr lang="en-GB" smtClean="0"/>
              <a:t> </a:t>
            </a:r>
            <a:r>
              <a:rPr lang="en-GB" err="1" smtClean="0"/>
              <a:t>larga</a:t>
            </a:r>
            <a:r>
              <a:rPr lang="en-GB" smtClean="0"/>
              <a:t> </a:t>
            </a:r>
            <a:r>
              <a:rPr lang="en-GB" err="1" smtClean="0"/>
              <a:t>em</a:t>
            </a:r>
            <a:r>
              <a:rPr lang="en-GB" smtClean="0"/>
              <a:t> 23 </a:t>
            </a:r>
            <a:r>
              <a:rPr lang="el-GR" smtClean="0"/>
              <a:t>μ</a:t>
            </a:r>
            <a:r>
              <a:rPr lang="en-GB" smtClean="0"/>
              <a:t>m e </a:t>
            </a:r>
            <a:r>
              <a:rPr lang="en-GB" err="1" smtClean="0"/>
              <a:t>máscara</a:t>
            </a:r>
            <a:r>
              <a:rPr lang="en-GB" smtClean="0"/>
              <a:t> de 2.16” com uma máscara </a:t>
            </a:r>
            <a:r>
              <a:rPr lang="en-GB" smtClean="0"/>
              <a:t>ocultadora de </a:t>
            </a:r>
            <a:r>
              <a:rPr lang="en-GB" smtClean="0"/>
              <a:t>campo.</a:t>
            </a:r>
          </a:p>
          <a:p>
            <a:pPr lvl="1"/>
            <a:r>
              <a:rPr lang="en-GB" err="1" smtClean="0"/>
              <a:t>Coronógrafo</a:t>
            </a:r>
            <a:r>
              <a:rPr lang="en-GB" smtClean="0"/>
              <a:t> de </a:t>
            </a:r>
            <a:r>
              <a:rPr lang="en-GB" err="1" smtClean="0"/>
              <a:t>fase</a:t>
            </a:r>
            <a:r>
              <a:rPr lang="en-GB" smtClean="0"/>
              <a:t> </a:t>
            </a:r>
            <a:r>
              <a:rPr lang="en-GB" err="1" smtClean="0"/>
              <a:t>em</a:t>
            </a:r>
            <a:r>
              <a:rPr lang="en-GB" smtClean="0"/>
              <a:t> 4 </a:t>
            </a:r>
            <a:r>
              <a:rPr lang="en-GB" err="1" smtClean="0"/>
              <a:t>quadrantes</a:t>
            </a:r>
            <a:r>
              <a:rPr lang="en-GB" smtClean="0"/>
              <a:t> (4QPM) usando </a:t>
            </a:r>
            <a:r>
              <a:rPr lang="en-GB" err="1" smtClean="0"/>
              <a:t>filtros</a:t>
            </a:r>
            <a:r>
              <a:rPr lang="en-GB" smtClean="0"/>
              <a:t> de </a:t>
            </a:r>
            <a:r>
              <a:rPr lang="en-GB" err="1" smtClean="0"/>
              <a:t>banda</a:t>
            </a:r>
            <a:r>
              <a:rPr lang="en-GB" smtClean="0"/>
              <a:t> </a:t>
            </a:r>
            <a:r>
              <a:rPr lang="en-GB" err="1" smtClean="0"/>
              <a:t>estreita</a:t>
            </a:r>
            <a:r>
              <a:rPr lang="en-GB" smtClean="0"/>
              <a:t> </a:t>
            </a:r>
            <a:r>
              <a:rPr lang="en-GB" err="1" smtClean="0"/>
              <a:t>em</a:t>
            </a:r>
            <a:r>
              <a:rPr lang="en-GB" smtClean="0"/>
              <a:t> 3 </a:t>
            </a:r>
            <a:r>
              <a:rPr lang="en-GB" err="1" smtClean="0"/>
              <a:t>comprimentos</a:t>
            </a:r>
            <a:r>
              <a:rPr lang="en-GB" smtClean="0"/>
              <a:t> de onda, </a:t>
            </a:r>
            <a:r>
              <a:rPr lang="en-GB" smtClean="0"/>
              <a:t>que realça o contraste utilizando </a:t>
            </a:r>
            <a:r>
              <a:rPr lang="en-GB" smtClean="0"/>
              <a:t>interferometria destrutiva para atenuar o objeto </a:t>
            </a:r>
            <a:r>
              <a:rPr lang="en-GB" smtClean="0"/>
              <a:t>primário que tem que estar </a:t>
            </a:r>
            <a:r>
              <a:rPr lang="en-GB" smtClean="0"/>
              <a:t>situado no eixo </a:t>
            </a:r>
            <a:r>
              <a:rPr lang="en-GB" smtClean="0"/>
              <a:t>ótico.</a:t>
            </a:r>
            <a:endParaRPr lang="en-GB" smtClean="0"/>
          </a:p>
          <a:p>
            <a:r>
              <a:rPr lang="en-GB" smtClean="0">
                <a:hlinkClick r:id="rId5"/>
              </a:rPr>
              <a:t>LRS</a:t>
            </a:r>
            <a:r>
              <a:rPr lang="en-GB" smtClean="0"/>
              <a:t> (</a:t>
            </a:r>
            <a:r>
              <a:rPr lang="en-GB" err="1" smtClean="0"/>
              <a:t>espectrógrafo</a:t>
            </a:r>
            <a:r>
              <a:rPr lang="en-GB" smtClean="0"/>
              <a:t> de </a:t>
            </a:r>
            <a:r>
              <a:rPr lang="en-GB" err="1" smtClean="0"/>
              <a:t>baixa</a:t>
            </a:r>
            <a:r>
              <a:rPr lang="en-GB" smtClean="0"/>
              <a:t> </a:t>
            </a:r>
            <a:r>
              <a:rPr lang="en-GB" err="1" smtClean="0"/>
              <a:t>resolução</a:t>
            </a:r>
            <a:r>
              <a:rPr lang="en-GB" err="1"/>
              <a:t>,</a:t>
            </a:r>
            <a:r>
              <a:rPr lang="en-GB" err="1" smtClean="0"/>
              <a:t>com</a:t>
            </a:r>
            <a:r>
              <a:rPr lang="en-GB" smtClean="0"/>
              <a:t> </a:t>
            </a:r>
            <a:r>
              <a:rPr lang="en-GB" err="1" smtClean="0"/>
              <a:t>ou</a:t>
            </a:r>
            <a:r>
              <a:rPr lang="en-GB" smtClean="0"/>
              <a:t> </a:t>
            </a:r>
            <a:r>
              <a:rPr lang="en-GB" err="1" smtClean="0"/>
              <a:t>sem</a:t>
            </a:r>
            <a:r>
              <a:rPr lang="en-GB" smtClean="0"/>
              <a:t> </a:t>
            </a:r>
            <a:r>
              <a:rPr lang="en-GB" err="1" smtClean="0"/>
              <a:t>fenda</a:t>
            </a:r>
            <a:r>
              <a:rPr lang="en-GB" smtClean="0"/>
              <a:t>) </a:t>
            </a:r>
            <a:r>
              <a:rPr lang="en-GB" err="1" smtClean="0"/>
              <a:t>cobrindo</a:t>
            </a:r>
            <a:r>
              <a:rPr lang="en-GB" smtClean="0"/>
              <a:t> de 5 a 12 </a:t>
            </a:r>
            <a:r>
              <a:rPr lang="el-GR" smtClean="0"/>
              <a:t>μ</a:t>
            </a:r>
            <a:r>
              <a:rPr lang="en-GB" smtClean="0"/>
              <a:t>m.</a:t>
            </a:r>
          </a:p>
          <a:p>
            <a:r>
              <a:rPr lang="en-GB" smtClean="0">
                <a:hlinkClick r:id="rId6"/>
              </a:rPr>
              <a:t>MRS</a:t>
            </a:r>
            <a:r>
              <a:rPr lang="en-GB" smtClean="0"/>
              <a:t> (espectrógrafo</a:t>
            </a:r>
            <a:r>
              <a:rPr lang="en-GB"/>
              <a:t> </a:t>
            </a:r>
            <a:r>
              <a:rPr lang="en-GB" smtClean="0"/>
              <a:t>de </a:t>
            </a:r>
            <a:r>
              <a:rPr lang="en-GB" err="1" smtClean="0"/>
              <a:t>média</a:t>
            </a:r>
            <a:r>
              <a:rPr lang="en-GB" smtClean="0"/>
              <a:t> resolução) </a:t>
            </a:r>
            <a:r>
              <a:rPr lang="en-GB"/>
              <a:t>com 4 IFUs </a:t>
            </a:r>
            <a:r>
              <a:rPr lang="en-GB" smtClean="0"/>
              <a:t>cobrindo de 4.9 a 28.8 </a:t>
            </a:r>
            <a:r>
              <a:rPr lang="el-GR" smtClean="0"/>
              <a:t>μ</a:t>
            </a:r>
            <a:r>
              <a:rPr lang="en-GB" smtClean="0"/>
              <a:t>m </a:t>
            </a:r>
            <a:r>
              <a:rPr lang="en-GB" err="1" smtClean="0"/>
              <a:t>em</a:t>
            </a:r>
            <a:r>
              <a:rPr lang="en-GB" smtClean="0"/>
              <a:t> um campo de </a:t>
            </a:r>
            <a:r>
              <a:rPr lang="en-GB" err="1" smtClean="0"/>
              <a:t>até</a:t>
            </a:r>
            <a:r>
              <a:rPr lang="en-GB" smtClean="0"/>
              <a:t> 6.9”x7.9”.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6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6" y="1669933"/>
            <a:ext cx="10058400" cy="29718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MIRI:Filtros</a:t>
            </a:r>
            <a:r>
              <a:rPr lang="en-GB" smtClean="0"/>
              <a:t> </a:t>
            </a:r>
            <a:r>
              <a:rPr lang="en-GB" err="1" smtClean="0"/>
              <a:t>imageador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75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2" y="1627891"/>
            <a:ext cx="10058400" cy="29718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MIRI: </a:t>
            </a:r>
            <a:r>
              <a:rPr lang="en-GB" err="1" smtClean="0"/>
              <a:t>Filtros</a:t>
            </a:r>
            <a:r>
              <a:rPr lang="en-GB" smtClean="0"/>
              <a:t> </a:t>
            </a:r>
            <a:r>
              <a:rPr lang="en-GB" err="1" smtClean="0"/>
              <a:t>usados</a:t>
            </a:r>
            <a:r>
              <a:rPr lang="en-GB" smtClean="0"/>
              <a:t> </a:t>
            </a:r>
            <a:r>
              <a:rPr lang="en-GB" err="1" smtClean="0"/>
              <a:t>nos</a:t>
            </a:r>
            <a:r>
              <a:rPr lang="en-GB" smtClean="0"/>
              <a:t> </a:t>
            </a:r>
            <a:r>
              <a:rPr lang="en-GB" err="1" smtClean="0"/>
              <a:t>coronógrafos</a:t>
            </a:r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972420" y="1671627"/>
            <a:ext cx="573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/>
              <a:t>Lyot</a:t>
            </a:r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586298" y="167163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4QPM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80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53" y="638633"/>
            <a:ext cx="6630911" cy="52531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44644" y="305697"/>
            <a:ext cx="505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mtClean="0"/>
              <a:t>MIRI: </a:t>
            </a:r>
            <a:r>
              <a:rPr lang="en-GB" err="1" smtClean="0"/>
              <a:t>Curva</a:t>
            </a:r>
            <a:r>
              <a:rPr lang="en-GB" smtClean="0"/>
              <a:t> de </a:t>
            </a:r>
            <a:r>
              <a:rPr lang="en-GB" err="1" smtClean="0"/>
              <a:t>eficiencia</a:t>
            </a:r>
            <a:r>
              <a:rPr lang="en-GB" smtClean="0"/>
              <a:t>  para S/R = 10 </a:t>
            </a:r>
            <a:r>
              <a:rPr lang="en-GB" err="1" smtClean="0"/>
              <a:t>em</a:t>
            </a:r>
            <a:r>
              <a:rPr lang="en-GB" smtClean="0"/>
              <a:t>  10.000 s</a:t>
            </a: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710870" y="6003237"/>
            <a:ext cx="280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err="1" smtClean="0"/>
              <a:t>Comprimento</a:t>
            </a:r>
            <a:r>
              <a:rPr lang="en-GB" smtClean="0"/>
              <a:t> de </a:t>
            </a:r>
            <a:r>
              <a:rPr lang="en-GB" err="1" smtClean="0"/>
              <a:t>onda</a:t>
            </a:r>
            <a:r>
              <a:rPr lang="en-GB" smtClean="0"/>
              <a:t> (</a:t>
            </a:r>
            <a:r>
              <a:rPr lang="el-GR" smtClean="0"/>
              <a:t>μ</a:t>
            </a:r>
            <a:r>
              <a:rPr lang="en-GB" smtClean="0"/>
              <a:t>m)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 rot="16200000">
            <a:off x="1262269" y="2995194"/>
            <a:ext cx="2536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/>
              <a:t>Densidade</a:t>
            </a:r>
            <a:r>
              <a:rPr lang="en-GB" smtClean="0"/>
              <a:t> de </a:t>
            </a:r>
            <a:r>
              <a:rPr lang="en-GB" err="1" smtClean="0"/>
              <a:t>fluxo</a:t>
            </a:r>
            <a:r>
              <a:rPr lang="en-GB" smtClean="0"/>
              <a:t> (</a:t>
            </a:r>
            <a:r>
              <a:rPr lang="en-GB" err="1" smtClean="0"/>
              <a:t>mJy</a:t>
            </a:r>
            <a:r>
              <a:rPr lang="en-GB" smtClean="0"/>
              <a:t>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1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4" y="1700509"/>
            <a:ext cx="10058400" cy="285200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MIRI: </a:t>
            </a:r>
            <a:r>
              <a:rPr lang="en-GB" err="1" smtClean="0"/>
              <a:t>Eficiencia</a:t>
            </a:r>
            <a:r>
              <a:rPr lang="en-GB" smtClean="0"/>
              <a:t> IFUs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8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27" y="550748"/>
            <a:ext cx="10058400" cy="53168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5826" y="5530334"/>
            <a:ext cx="3319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Fonte: https://jwst-docs.stsci.edu</a:t>
            </a:r>
          </a:p>
        </p:txBody>
      </p:sp>
    </p:spTree>
    <p:extLst>
      <p:ext uri="{BB962C8B-B14F-4D97-AF65-F5344CB8AC3E}">
        <p14:creationId xmlns:p14="http://schemas.microsoft.com/office/powerpoint/2010/main" val="29563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>
                <a:hlinkClick r:id="rId2"/>
              </a:rPr>
              <a:t>NIRCam</a:t>
            </a:r>
            <a:r>
              <a:rPr lang="en-GB"/>
              <a:t> </a:t>
            </a:r>
            <a:r>
              <a:rPr lang="en-GB" smtClean="0"/>
              <a:t>(Near-Infrared Camera)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err="1" smtClean="0">
                <a:hlinkClick r:id="rId3"/>
              </a:rPr>
              <a:t>Imageamento</a:t>
            </a:r>
            <a:endParaRPr lang="en-GB" smtClean="0"/>
          </a:p>
          <a:p>
            <a:r>
              <a:rPr lang="en-GB" err="1">
                <a:hlinkClick r:id="rId4"/>
              </a:rPr>
              <a:t>Imageamento</a:t>
            </a:r>
            <a:r>
              <a:rPr lang="en-GB">
                <a:hlinkClick r:id="rId4"/>
              </a:rPr>
              <a:t> </a:t>
            </a:r>
            <a:r>
              <a:rPr lang="en-GB" smtClean="0">
                <a:hlinkClick r:id="rId4"/>
              </a:rPr>
              <a:t>coronográfico</a:t>
            </a:r>
            <a:endParaRPr lang="en-GB"/>
          </a:p>
          <a:p>
            <a:r>
              <a:rPr lang="en-GB" err="1" smtClean="0">
                <a:hlinkClick r:id="rId5"/>
              </a:rPr>
              <a:t>Espectroscopia</a:t>
            </a:r>
            <a:r>
              <a:rPr lang="en-GB" smtClean="0">
                <a:hlinkClick r:id="rId5"/>
              </a:rPr>
              <a:t> </a:t>
            </a:r>
            <a:r>
              <a:rPr lang="en-GB" err="1" smtClean="0">
                <a:hlinkClick r:id="rId5"/>
              </a:rPr>
              <a:t>sem</a:t>
            </a:r>
            <a:r>
              <a:rPr lang="en-GB" smtClean="0">
                <a:hlinkClick r:id="rId5"/>
              </a:rPr>
              <a:t> </a:t>
            </a:r>
            <a:r>
              <a:rPr lang="en-GB" err="1" smtClean="0">
                <a:hlinkClick r:id="rId5"/>
              </a:rPr>
              <a:t>fenda</a:t>
            </a:r>
            <a:r>
              <a:rPr lang="en-GB" smtClean="0">
                <a:hlinkClick r:id="rId5"/>
              </a:rPr>
              <a:t> </a:t>
            </a:r>
            <a:r>
              <a:rPr lang="en-GB" err="1" smtClean="0">
                <a:hlinkClick r:id="rId5"/>
              </a:rPr>
              <a:t>em</a:t>
            </a:r>
            <a:r>
              <a:rPr lang="en-GB" smtClean="0">
                <a:hlinkClick r:id="rId5"/>
              </a:rPr>
              <a:t> campo largo</a:t>
            </a:r>
            <a:endParaRPr lang="en-GB" smtClean="0"/>
          </a:p>
          <a:p>
            <a:r>
              <a:rPr lang="en-GB" err="1" smtClean="0">
                <a:hlinkClick r:id="rId6"/>
              </a:rPr>
              <a:t>Monitoramento</a:t>
            </a:r>
            <a:r>
              <a:rPr lang="en-GB" smtClean="0">
                <a:hlinkClick r:id="rId6"/>
              </a:rPr>
              <a:t> rápido de imagens</a:t>
            </a:r>
            <a:endParaRPr lang="en-GB" smtClean="0"/>
          </a:p>
          <a:p>
            <a:r>
              <a:rPr lang="en-GB" err="1" smtClean="0">
                <a:hlinkClick r:id="rId7"/>
              </a:rPr>
              <a:t>Monitoramento</a:t>
            </a:r>
            <a:r>
              <a:rPr lang="en-GB" smtClean="0">
                <a:hlinkClick r:id="rId7"/>
              </a:rPr>
              <a:t>  espectroscópico rápido</a:t>
            </a:r>
            <a:endParaRPr lang="en-GB" smtClean="0"/>
          </a:p>
          <a:p>
            <a:r>
              <a:rPr lang="en-GB" err="1" smtClean="0">
                <a:hlinkClick r:id="rId8"/>
              </a:rPr>
              <a:t>Foco</a:t>
            </a:r>
            <a:r>
              <a:rPr lang="en-GB" smtClean="0">
                <a:hlinkClick r:id="rId8"/>
              </a:rPr>
              <a:t> do telescópio</a:t>
            </a:r>
            <a:endParaRPr lang="en-GB" smtClean="0"/>
          </a:p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74607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err="1"/>
              <a:t>Contem</a:t>
            </a:r>
            <a:r>
              <a:rPr lang="en-GB"/>
              <a:t> </a:t>
            </a:r>
            <a:r>
              <a:rPr lang="en-GB" err="1"/>
              <a:t>dois</a:t>
            </a:r>
            <a:r>
              <a:rPr lang="en-GB"/>
              <a:t> </a:t>
            </a:r>
            <a:r>
              <a:rPr lang="en-GB" smtClean="0"/>
              <a:t>módulos </a:t>
            </a:r>
            <a:r>
              <a:rPr lang="en-GB"/>
              <a:t>com </a:t>
            </a:r>
            <a:r>
              <a:rPr lang="en-GB" smtClean="0"/>
              <a:t>características </a:t>
            </a:r>
            <a:r>
              <a:rPr lang="en-GB" err="1"/>
              <a:t>identicas</a:t>
            </a:r>
            <a:r>
              <a:rPr lang="en-GB"/>
              <a:t> de forma a </a:t>
            </a:r>
            <a:r>
              <a:rPr lang="en-GB" err="1"/>
              <a:t>garantir</a:t>
            </a:r>
            <a:r>
              <a:rPr lang="en-GB"/>
              <a:t> </a:t>
            </a:r>
            <a:r>
              <a:rPr lang="en-GB" smtClean="0"/>
              <a:t>redundância.</a:t>
            </a:r>
            <a:endParaRPr lang="en-GB"/>
          </a:p>
          <a:p>
            <a:r>
              <a:rPr lang="en-GB"/>
              <a:t>C</a:t>
            </a:r>
            <a:r>
              <a:rPr lang="en-GB" smtClean="0"/>
              <a:t>ada módulo cobre </a:t>
            </a:r>
            <a:r>
              <a:rPr lang="en-GB"/>
              <a:t>2.2’x2.2’, </a:t>
            </a:r>
            <a:r>
              <a:rPr lang="en-GB" err="1"/>
              <a:t>num</a:t>
            </a:r>
            <a:r>
              <a:rPr lang="en-GB"/>
              <a:t> total de 9.5’</a:t>
            </a:r>
            <a:r>
              <a:rPr lang="en-GB" baseline="30000"/>
              <a:t>2</a:t>
            </a:r>
            <a:r>
              <a:rPr lang="en-GB"/>
              <a:t>, </a:t>
            </a:r>
            <a:r>
              <a:rPr lang="en-GB" err="1"/>
              <a:t>separados</a:t>
            </a:r>
            <a:r>
              <a:rPr lang="en-GB"/>
              <a:t> </a:t>
            </a:r>
            <a:r>
              <a:rPr lang="en-GB" err="1"/>
              <a:t>por</a:t>
            </a:r>
            <a:r>
              <a:rPr lang="en-GB"/>
              <a:t> 44”. </a:t>
            </a:r>
            <a:endParaRPr lang="en-GB" baseline="30000"/>
          </a:p>
          <a:p>
            <a:r>
              <a:rPr lang="en-GB" err="1"/>
              <a:t>Por</a:t>
            </a:r>
            <a:r>
              <a:rPr lang="en-GB"/>
              <a:t> </a:t>
            </a:r>
            <a:r>
              <a:rPr lang="en-GB" smtClean="0"/>
              <a:t>modulo: </a:t>
            </a:r>
            <a:endParaRPr lang="en-GB"/>
          </a:p>
          <a:p>
            <a:pPr lvl="1"/>
            <a:r>
              <a:rPr lang="en-GB"/>
              <a:t>4 </a:t>
            </a:r>
            <a:r>
              <a:rPr lang="en-GB" err="1"/>
              <a:t>detetores</a:t>
            </a:r>
            <a:r>
              <a:rPr lang="en-GB"/>
              <a:t> para  0.6 ≤ </a:t>
            </a:r>
            <a:r>
              <a:rPr lang="el-GR"/>
              <a:t>λ</a:t>
            </a:r>
            <a:r>
              <a:rPr lang="en-GB"/>
              <a:t> ≤ 2.4 </a:t>
            </a:r>
            <a:r>
              <a:rPr lang="el-GR"/>
              <a:t>μ</a:t>
            </a:r>
            <a:r>
              <a:rPr lang="en-GB"/>
              <a:t>m (“SW”) e um detector para 2.4 ≤ </a:t>
            </a:r>
            <a:r>
              <a:rPr lang="el-GR"/>
              <a:t>λ</a:t>
            </a:r>
            <a:r>
              <a:rPr lang="en-GB"/>
              <a:t> ≤  5.0 </a:t>
            </a:r>
            <a:r>
              <a:rPr lang="el-GR"/>
              <a:t>μ</a:t>
            </a:r>
            <a:r>
              <a:rPr lang="en-GB"/>
              <a:t>m (“LW</a:t>
            </a:r>
            <a:r>
              <a:rPr lang="en-GB" smtClean="0"/>
              <a:t>”), os feixes de luz sendo separados por um dicróico. Escalas de 0.032” e 0.065”</a:t>
            </a:r>
            <a:r>
              <a:rPr lang="en-GB"/>
              <a:t> </a:t>
            </a:r>
            <a:r>
              <a:rPr lang="en-GB" smtClean="0"/>
              <a:t>e amostragem de Nyquist em 2 </a:t>
            </a:r>
            <a:r>
              <a:rPr lang="el-GR" smtClean="0"/>
              <a:t>μ</a:t>
            </a:r>
            <a:r>
              <a:rPr lang="en-GB" smtClean="0"/>
              <a:t>m (SW) e 4 </a:t>
            </a:r>
            <a:r>
              <a:rPr lang="el-GR" smtClean="0"/>
              <a:t>μ</a:t>
            </a:r>
            <a:r>
              <a:rPr lang="en-GB" smtClean="0"/>
              <a:t>m (LW) respectivamente.</a:t>
            </a:r>
          </a:p>
          <a:p>
            <a:pPr lvl="1"/>
            <a:r>
              <a:rPr lang="en-GB" smtClean="0"/>
              <a:t>2 </a:t>
            </a:r>
            <a:r>
              <a:rPr lang="en-GB" err="1"/>
              <a:t>rodas</a:t>
            </a:r>
            <a:r>
              <a:rPr lang="en-GB"/>
              <a:t> de </a:t>
            </a:r>
            <a:r>
              <a:rPr lang="en-GB" smtClean="0"/>
              <a:t>filtros (para SW e LW respectivamente);</a:t>
            </a:r>
            <a:endParaRPr lang="en-GB"/>
          </a:p>
          <a:p>
            <a:pPr lvl="1"/>
            <a:r>
              <a:rPr lang="en-GB"/>
              <a:t>2 </a:t>
            </a:r>
            <a:r>
              <a:rPr lang="en-GB" err="1"/>
              <a:t>rodas</a:t>
            </a:r>
            <a:r>
              <a:rPr lang="en-GB"/>
              <a:t> de </a:t>
            </a:r>
            <a:r>
              <a:rPr lang="en-GB" err="1"/>
              <a:t>pupilas</a:t>
            </a:r>
            <a:r>
              <a:rPr lang="en-GB"/>
              <a:t>, </a:t>
            </a:r>
            <a:r>
              <a:rPr lang="en-GB" smtClean="0"/>
              <a:t>que contém </a:t>
            </a:r>
            <a:r>
              <a:rPr lang="en-GB" err="1"/>
              <a:t>filtros</a:t>
            </a:r>
            <a:r>
              <a:rPr lang="en-GB"/>
              <a:t> de </a:t>
            </a:r>
            <a:r>
              <a:rPr lang="en-GB" err="1"/>
              <a:t>banda</a:t>
            </a:r>
            <a:r>
              <a:rPr lang="en-GB"/>
              <a:t> </a:t>
            </a:r>
            <a:r>
              <a:rPr lang="en-GB" err="1"/>
              <a:t>estreita</a:t>
            </a:r>
            <a:r>
              <a:rPr lang="en-GB"/>
              <a:t>,  </a:t>
            </a:r>
            <a:r>
              <a:rPr lang="en-GB" err="1"/>
              <a:t>grismas</a:t>
            </a:r>
            <a:r>
              <a:rPr lang="en-GB"/>
              <a:t>, </a:t>
            </a:r>
            <a:r>
              <a:rPr lang="en-GB" smtClean="0"/>
              <a:t> </a:t>
            </a:r>
            <a:r>
              <a:rPr lang="en-GB" err="1" smtClean="0"/>
              <a:t>obturadores</a:t>
            </a:r>
            <a:r>
              <a:rPr lang="en-GB" smtClean="0"/>
              <a:t> de Lyot;  as </a:t>
            </a:r>
            <a:r>
              <a:rPr lang="en-GB" err="1" smtClean="0"/>
              <a:t>lentes</a:t>
            </a:r>
            <a:r>
              <a:rPr lang="en-GB" smtClean="0"/>
              <a:t> </a:t>
            </a:r>
            <a:r>
              <a:rPr lang="en-GB" err="1"/>
              <a:t>usadas</a:t>
            </a:r>
            <a:r>
              <a:rPr lang="en-GB"/>
              <a:t> </a:t>
            </a:r>
            <a:r>
              <a:rPr lang="en-GB" smtClean="0"/>
              <a:t>focalizar e alinhar o telescópio e tambem usadas no </a:t>
            </a:r>
            <a:r>
              <a:rPr lang="en-GB" err="1" smtClean="0"/>
              <a:t>imageamento</a:t>
            </a:r>
            <a:r>
              <a:rPr lang="en-GB" smtClean="0"/>
              <a:t> rápido, pois desfocalizam o instrumento permitindo a observaçãode objetos </a:t>
            </a:r>
            <a:r>
              <a:rPr lang="en-GB" smtClean="0"/>
              <a:t>brilhantes; </a:t>
            </a:r>
            <a:endParaRPr lang="en-GB"/>
          </a:p>
          <a:p>
            <a:pPr lvl="1"/>
            <a:r>
              <a:rPr lang="en-GB"/>
              <a:t> </a:t>
            </a:r>
            <a:r>
              <a:rPr lang="en-GB" smtClean="0"/>
              <a:t>máscaras ocultadoras </a:t>
            </a:r>
            <a:r>
              <a:rPr lang="en-GB"/>
              <a:t>(para </a:t>
            </a:r>
            <a:r>
              <a:rPr lang="en-GB" err="1" smtClean="0"/>
              <a:t>coronografia</a:t>
            </a:r>
            <a:r>
              <a:rPr lang="en-GB" smtClean="0"/>
              <a:t>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75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48" y="0"/>
            <a:ext cx="9057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O JWST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1989 - Primeira conferencia propondo um telescopio pós-HST </a:t>
            </a:r>
          </a:p>
          <a:p>
            <a:r>
              <a:rPr lang="en-GB" smtClean="0"/>
              <a:t>1995 - Hubble Deep Field, um marco para os estudos de cosmologia observacional</a:t>
            </a:r>
          </a:p>
          <a:p>
            <a:r>
              <a:rPr lang="en-GB" smtClean="0"/>
              <a:t>1996 - </a:t>
            </a:r>
            <a:r>
              <a:rPr lang="en-GB" smtClean="0">
                <a:hlinkClick r:id="rId2"/>
              </a:rPr>
              <a:t>Dressler Report</a:t>
            </a:r>
            <a:r>
              <a:rPr lang="en-GB"/>
              <a:t> </a:t>
            </a:r>
            <a:r>
              <a:rPr lang="en-GB" smtClean="0"/>
              <a:t>onde um esboço do atual JWST foi traçado</a:t>
            </a:r>
            <a:r>
              <a:rPr lang="en-GB"/>
              <a:t>.</a:t>
            </a:r>
            <a:endParaRPr lang="en-GB" smtClean="0"/>
          </a:p>
          <a:p>
            <a:endParaRPr lang="en-GB" smtClean="0"/>
          </a:p>
          <a:p>
            <a:pPr marL="0" indent="0">
              <a:buNone/>
            </a:pPr>
            <a:r>
              <a:rPr lang="en-GB" smtClean="0"/>
              <a:t>Fonte: </a:t>
            </a:r>
            <a:r>
              <a:rPr lang="en-GB" smtClean="0">
                <a:hlinkClick r:id="rId3"/>
              </a:rPr>
              <a:t>NASA</a:t>
            </a: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9847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27" y="630930"/>
            <a:ext cx="8796545" cy="55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8762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2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77" y="802944"/>
            <a:ext cx="10058400" cy="504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5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109"/>
            <a:ext cx="5381625" cy="5648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2" y="623887"/>
            <a:ext cx="54387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6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12" y="1379537"/>
            <a:ext cx="8105775" cy="53435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smtClean="0"/>
              <a:t>Curvas de sensibilidade para dois dos 4  grismas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383739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smtClean="0"/>
              <a:t>Imageamento de </a:t>
            </a:r>
            <a:r>
              <a:rPr lang="en-GB" sz="3200" err="1" smtClean="0"/>
              <a:t>objetos</a:t>
            </a:r>
            <a:r>
              <a:rPr lang="en-GB" sz="3200" smtClean="0"/>
              <a:t> </a:t>
            </a:r>
            <a:r>
              <a:rPr lang="en-GB" sz="3200" err="1" smtClean="0"/>
              <a:t>brilhantes</a:t>
            </a:r>
            <a:r>
              <a:rPr lang="en-GB" sz="3200" smtClean="0"/>
              <a:t> do Sistema Solar fazendo leitura de regiões pequenas dos detetores</a:t>
            </a:r>
            <a:endParaRPr lang="en-GB" sz="3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912" y="1723634"/>
            <a:ext cx="4629150" cy="4933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98530" y="6325737"/>
            <a:ext cx="1701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hlinkClick r:id="rId3"/>
              </a:rPr>
              <a:t>Norwood+ 2014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38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36" y="100016"/>
            <a:ext cx="10058400" cy="671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3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33" y="2006288"/>
            <a:ext cx="10058400" cy="45765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Ocultadores coronográficos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2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8762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562260"/>
            <a:ext cx="10058400" cy="53168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8676" y="5530334"/>
            <a:ext cx="3319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Fonte: https://jwst-docs.stsci.edu</a:t>
            </a:r>
          </a:p>
        </p:txBody>
      </p:sp>
    </p:spTree>
    <p:extLst>
      <p:ext uri="{BB962C8B-B14F-4D97-AF65-F5344CB8AC3E}">
        <p14:creationId xmlns:p14="http://schemas.microsoft.com/office/powerpoint/2010/main" val="73560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Objetivos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Descobrir e </a:t>
            </a:r>
            <a:r>
              <a:rPr lang="en-GB" err="1" smtClean="0"/>
              <a:t>caracterizar</a:t>
            </a:r>
            <a:r>
              <a:rPr lang="en-GB" smtClean="0"/>
              <a:t> as </a:t>
            </a:r>
            <a:r>
              <a:rPr lang="en-GB" err="1" smtClean="0"/>
              <a:t>primeiras</a:t>
            </a:r>
            <a:r>
              <a:rPr lang="en-GB" smtClean="0"/>
              <a:t> </a:t>
            </a:r>
            <a:r>
              <a:rPr lang="en-GB" err="1" smtClean="0"/>
              <a:t>galáxias</a:t>
            </a:r>
            <a:r>
              <a:rPr lang="en-GB" smtClean="0"/>
              <a:t> a </a:t>
            </a:r>
            <a:r>
              <a:rPr lang="en-GB" err="1" smtClean="0"/>
              <a:t>ser</a:t>
            </a:r>
            <a:r>
              <a:rPr lang="en-GB" smtClean="0"/>
              <a:t> </a:t>
            </a:r>
            <a:r>
              <a:rPr lang="en-GB" err="1" smtClean="0"/>
              <a:t>formadas</a:t>
            </a:r>
            <a:r>
              <a:rPr lang="en-GB" smtClean="0"/>
              <a:t>;</a:t>
            </a:r>
          </a:p>
          <a:p>
            <a:r>
              <a:rPr lang="en-GB" err="1" smtClean="0"/>
              <a:t>Entender</a:t>
            </a:r>
            <a:r>
              <a:rPr lang="en-GB" smtClean="0"/>
              <a:t> </a:t>
            </a:r>
            <a:r>
              <a:rPr lang="en-GB" err="1" smtClean="0"/>
              <a:t>como</a:t>
            </a:r>
            <a:r>
              <a:rPr lang="en-GB"/>
              <a:t> </a:t>
            </a:r>
            <a:r>
              <a:rPr lang="en-GB" smtClean="0"/>
              <a:t>as </a:t>
            </a:r>
            <a:r>
              <a:rPr lang="en-GB" err="1" smtClean="0"/>
              <a:t>galáxias</a:t>
            </a:r>
            <a:r>
              <a:rPr lang="en-GB" smtClean="0"/>
              <a:t> </a:t>
            </a:r>
            <a:r>
              <a:rPr lang="en-GB" err="1" smtClean="0"/>
              <a:t>evoluiram</a:t>
            </a:r>
            <a:r>
              <a:rPr lang="en-GB" smtClean="0"/>
              <a:t> para </a:t>
            </a:r>
            <a:r>
              <a:rPr lang="en-GB" err="1" smtClean="0"/>
              <a:t>os</a:t>
            </a:r>
            <a:r>
              <a:rPr lang="en-GB" smtClean="0"/>
              <a:t> </a:t>
            </a:r>
            <a:r>
              <a:rPr lang="en-GB" err="1" smtClean="0"/>
              <a:t>sistemas</a:t>
            </a:r>
            <a:r>
              <a:rPr lang="en-GB" smtClean="0"/>
              <a:t> agora </a:t>
            </a:r>
            <a:r>
              <a:rPr lang="en-GB" err="1" smtClean="0"/>
              <a:t>observados</a:t>
            </a:r>
            <a:r>
              <a:rPr lang="en-GB" smtClean="0"/>
              <a:t>;</a:t>
            </a:r>
          </a:p>
          <a:p>
            <a:r>
              <a:rPr lang="en-GB" err="1" smtClean="0"/>
              <a:t>Entender</a:t>
            </a:r>
            <a:r>
              <a:rPr lang="en-GB" smtClean="0"/>
              <a:t> </a:t>
            </a:r>
            <a:r>
              <a:rPr lang="en-GB" err="1" smtClean="0"/>
              <a:t>como</a:t>
            </a:r>
            <a:r>
              <a:rPr lang="en-GB" smtClean="0"/>
              <a:t> se </a:t>
            </a:r>
            <a:r>
              <a:rPr lang="en-GB" err="1" smtClean="0"/>
              <a:t>formam</a:t>
            </a:r>
            <a:r>
              <a:rPr lang="en-GB" smtClean="0"/>
              <a:t> as </a:t>
            </a:r>
            <a:r>
              <a:rPr lang="en-GB" err="1" smtClean="0"/>
              <a:t>estrelas</a:t>
            </a:r>
            <a:r>
              <a:rPr lang="en-GB" smtClean="0"/>
              <a:t>, a </a:t>
            </a:r>
            <a:r>
              <a:rPr lang="en-GB" err="1" smtClean="0"/>
              <a:t>partir</a:t>
            </a:r>
            <a:r>
              <a:rPr lang="en-GB" smtClean="0"/>
              <a:t> de </a:t>
            </a:r>
            <a:r>
              <a:rPr lang="en-GB" err="1" smtClean="0"/>
              <a:t>seus</a:t>
            </a:r>
            <a:r>
              <a:rPr lang="en-GB" smtClean="0"/>
              <a:t> </a:t>
            </a:r>
            <a:r>
              <a:rPr lang="en-GB" err="1" smtClean="0"/>
              <a:t>primeiros</a:t>
            </a:r>
            <a:r>
              <a:rPr lang="en-GB" smtClean="0"/>
              <a:t> </a:t>
            </a:r>
            <a:r>
              <a:rPr lang="en-GB" err="1" smtClean="0"/>
              <a:t>estágios</a:t>
            </a:r>
            <a:r>
              <a:rPr lang="en-GB" smtClean="0"/>
              <a:t> </a:t>
            </a:r>
            <a:r>
              <a:rPr lang="en-GB" err="1" smtClean="0"/>
              <a:t>até</a:t>
            </a:r>
            <a:r>
              <a:rPr lang="en-GB" smtClean="0"/>
              <a:t> a </a:t>
            </a:r>
            <a:r>
              <a:rPr lang="en-GB" err="1" smtClean="0"/>
              <a:t>formação</a:t>
            </a:r>
            <a:r>
              <a:rPr lang="en-GB" smtClean="0"/>
              <a:t> de </a:t>
            </a:r>
            <a:r>
              <a:rPr lang="en-GB" err="1" smtClean="0"/>
              <a:t>sistemas</a:t>
            </a:r>
            <a:r>
              <a:rPr lang="en-GB" smtClean="0"/>
              <a:t> </a:t>
            </a:r>
            <a:r>
              <a:rPr lang="en-GB" err="1" smtClean="0"/>
              <a:t>planetários</a:t>
            </a:r>
            <a:r>
              <a:rPr lang="en-GB"/>
              <a:t>.</a:t>
            </a:r>
            <a:endParaRPr lang="en-GB" smtClean="0"/>
          </a:p>
          <a:p>
            <a:r>
              <a:rPr lang="en-GB" err="1" smtClean="0"/>
              <a:t>Caracterizar</a:t>
            </a:r>
            <a:r>
              <a:rPr lang="en-GB" smtClean="0"/>
              <a:t> as </a:t>
            </a:r>
            <a:r>
              <a:rPr lang="en-GB" err="1" smtClean="0"/>
              <a:t>propriedades</a:t>
            </a:r>
            <a:r>
              <a:rPr lang="en-GB"/>
              <a:t> </a:t>
            </a:r>
            <a:r>
              <a:rPr lang="en-GB" smtClean="0"/>
              <a:t>de </a:t>
            </a:r>
            <a:r>
              <a:rPr lang="en-GB" err="1" smtClean="0"/>
              <a:t>sistemas</a:t>
            </a:r>
            <a:r>
              <a:rPr lang="en-GB" smtClean="0"/>
              <a:t> </a:t>
            </a:r>
            <a:r>
              <a:rPr lang="en-GB" err="1" smtClean="0"/>
              <a:t>planetários</a:t>
            </a:r>
            <a:r>
              <a:rPr lang="en-GB" smtClean="0"/>
              <a:t>, </a:t>
            </a:r>
            <a:r>
              <a:rPr lang="en-GB" err="1" smtClean="0"/>
              <a:t>incluindo</a:t>
            </a:r>
            <a:r>
              <a:rPr lang="en-GB" smtClean="0"/>
              <a:t> o Sistema Solar,  e </a:t>
            </a:r>
            <a:r>
              <a:rPr lang="en-GB" err="1" smtClean="0"/>
              <a:t>investigar</a:t>
            </a:r>
            <a:r>
              <a:rPr lang="en-GB" smtClean="0"/>
              <a:t> o </a:t>
            </a:r>
            <a:r>
              <a:rPr lang="en-GB" err="1" smtClean="0"/>
              <a:t>potencial</a:t>
            </a:r>
            <a:r>
              <a:rPr lang="en-GB" smtClean="0"/>
              <a:t> de haver </a:t>
            </a:r>
            <a:r>
              <a:rPr lang="en-GB" err="1" smtClean="0"/>
              <a:t>vida</a:t>
            </a:r>
            <a:r>
              <a:rPr lang="en-GB" smtClean="0"/>
              <a:t> </a:t>
            </a:r>
            <a:r>
              <a:rPr lang="en-GB" err="1" smtClean="0"/>
              <a:t>em</a:t>
            </a:r>
            <a:r>
              <a:rPr lang="en-GB" smtClean="0"/>
              <a:t> outros </a:t>
            </a:r>
            <a:r>
              <a:rPr lang="en-GB" err="1" smtClean="0"/>
              <a:t>mundos</a:t>
            </a:r>
            <a:r>
              <a:rPr lang="en-GB" smtClean="0"/>
              <a:t>.</a:t>
            </a:r>
          </a:p>
          <a:p>
            <a:endParaRPr lang="en-GB" smtClean="0"/>
          </a:p>
          <a:p>
            <a:pPr marL="0" indent="0">
              <a:buNone/>
            </a:pPr>
            <a:r>
              <a:rPr lang="en-GB" smtClean="0"/>
              <a:t>Fonte: </a:t>
            </a:r>
            <a:r>
              <a:rPr lang="en-GB" smtClean="0">
                <a:hlinkClick r:id="rId2"/>
              </a:rPr>
              <a:t>NASA</a:t>
            </a: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9586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>
                <a:hlinkClick r:id="rId2"/>
              </a:rPr>
              <a:t>NIRISS</a:t>
            </a:r>
            <a:r>
              <a:rPr lang="en-GB"/>
              <a:t> </a:t>
            </a:r>
            <a:r>
              <a:rPr lang="en-GB" smtClean="0"/>
              <a:t>(Near-Infrared </a:t>
            </a:r>
            <a:r>
              <a:rPr lang="en-GB"/>
              <a:t>Imager and Slitless </a:t>
            </a:r>
            <a:r>
              <a:rPr lang="en-GB" smtClean="0"/>
              <a:t>Spectrograph)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>
                <a:hlinkClick r:id="rId3"/>
              </a:rPr>
              <a:t>WFSS - </a:t>
            </a:r>
            <a:r>
              <a:rPr lang="en-GB" err="1" smtClean="0">
                <a:hlinkClick r:id="rId3"/>
              </a:rPr>
              <a:t>Espectroscopia</a:t>
            </a:r>
            <a:r>
              <a:rPr lang="en-GB" smtClean="0">
                <a:hlinkClick r:id="rId3"/>
              </a:rPr>
              <a:t> </a:t>
            </a:r>
            <a:r>
              <a:rPr lang="en-GB" err="1" smtClean="0">
                <a:hlinkClick r:id="rId3"/>
              </a:rPr>
              <a:t>sem</a:t>
            </a:r>
            <a:r>
              <a:rPr lang="en-GB" smtClean="0">
                <a:hlinkClick r:id="rId3"/>
              </a:rPr>
              <a:t> </a:t>
            </a:r>
            <a:r>
              <a:rPr lang="en-GB" err="1" smtClean="0">
                <a:hlinkClick r:id="rId3"/>
              </a:rPr>
              <a:t>fendas</a:t>
            </a:r>
            <a:r>
              <a:rPr lang="en-GB" smtClean="0">
                <a:hlinkClick r:id="rId3"/>
              </a:rPr>
              <a:t> para um campo largo</a:t>
            </a:r>
            <a:endParaRPr lang="en-GB" smtClean="0"/>
          </a:p>
          <a:p>
            <a:r>
              <a:rPr lang="en-GB" smtClean="0">
                <a:hlinkClick r:id="rId4"/>
              </a:rPr>
              <a:t>SOSS - </a:t>
            </a:r>
            <a:r>
              <a:rPr lang="en-GB" err="1" smtClean="0">
                <a:hlinkClick r:id="rId4"/>
              </a:rPr>
              <a:t>Espectroscopia</a:t>
            </a:r>
            <a:r>
              <a:rPr lang="en-GB" smtClean="0">
                <a:hlinkClick r:id="rId4"/>
              </a:rPr>
              <a:t> </a:t>
            </a:r>
            <a:r>
              <a:rPr lang="en-GB" err="1" smtClean="0">
                <a:hlinkClick r:id="rId4"/>
              </a:rPr>
              <a:t>sem</a:t>
            </a:r>
            <a:r>
              <a:rPr lang="en-GB" smtClean="0">
                <a:hlinkClick r:id="rId4"/>
              </a:rPr>
              <a:t> </a:t>
            </a:r>
            <a:r>
              <a:rPr lang="en-GB" err="1" smtClean="0">
                <a:hlinkClick r:id="rId4"/>
              </a:rPr>
              <a:t>fendas</a:t>
            </a:r>
            <a:r>
              <a:rPr lang="en-GB" smtClean="0">
                <a:hlinkClick r:id="rId4"/>
              </a:rPr>
              <a:t> para </a:t>
            </a:r>
            <a:r>
              <a:rPr lang="en-GB" err="1" smtClean="0">
                <a:hlinkClick r:id="rId4"/>
              </a:rPr>
              <a:t>objeto</a:t>
            </a:r>
            <a:r>
              <a:rPr lang="en-GB" smtClean="0">
                <a:hlinkClick r:id="rId4"/>
              </a:rPr>
              <a:t> individual</a:t>
            </a:r>
            <a:r>
              <a:rPr lang="en-GB" smtClean="0"/>
              <a:t> </a:t>
            </a:r>
            <a:r>
              <a:rPr lang="en-GB" err="1" smtClean="0"/>
              <a:t>desenvolvido</a:t>
            </a:r>
            <a:r>
              <a:rPr lang="en-GB" smtClean="0"/>
              <a:t> </a:t>
            </a:r>
            <a:r>
              <a:rPr lang="en-GB" err="1" smtClean="0"/>
              <a:t>especialmente</a:t>
            </a:r>
            <a:r>
              <a:rPr lang="en-GB" smtClean="0"/>
              <a:t> para a </a:t>
            </a:r>
            <a:r>
              <a:rPr lang="en-GB" err="1" smtClean="0"/>
              <a:t>observação</a:t>
            </a:r>
            <a:r>
              <a:rPr lang="en-GB" smtClean="0"/>
              <a:t> de trânsitos </a:t>
            </a:r>
            <a:r>
              <a:rPr lang="en-GB" err="1" smtClean="0"/>
              <a:t>planetários</a:t>
            </a:r>
            <a:r>
              <a:rPr lang="en-GB" smtClean="0"/>
              <a:t>.</a:t>
            </a:r>
          </a:p>
          <a:p>
            <a:r>
              <a:rPr lang="en-GB" smtClean="0">
                <a:hlinkClick r:id="rId5"/>
              </a:rPr>
              <a:t>AMI - </a:t>
            </a:r>
            <a:r>
              <a:rPr lang="en-GB" err="1" smtClean="0">
                <a:hlinkClick r:id="rId5"/>
              </a:rPr>
              <a:t>Interferometria</a:t>
            </a:r>
            <a:r>
              <a:rPr lang="en-GB" smtClean="0">
                <a:hlinkClick r:id="rId5"/>
              </a:rPr>
              <a:t> com máscara de </a:t>
            </a:r>
            <a:r>
              <a:rPr lang="en-GB" err="1" smtClean="0">
                <a:hlinkClick r:id="rId5"/>
              </a:rPr>
              <a:t>abertura</a:t>
            </a:r>
            <a:r>
              <a:rPr lang="en-GB" smtClean="0"/>
              <a:t> para </a:t>
            </a:r>
            <a:r>
              <a:rPr lang="en-GB" err="1" smtClean="0"/>
              <a:t>observar</a:t>
            </a:r>
            <a:r>
              <a:rPr lang="en-GB" smtClean="0"/>
              <a:t> pares de </a:t>
            </a:r>
            <a:r>
              <a:rPr lang="en-GB" err="1" smtClean="0"/>
              <a:t>objetos</a:t>
            </a:r>
            <a:r>
              <a:rPr lang="en-GB" smtClean="0"/>
              <a:t> próximos (</a:t>
            </a:r>
            <a:r>
              <a:rPr lang="en-GB" err="1" smtClean="0"/>
              <a:t>como</a:t>
            </a:r>
            <a:r>
              <a:rPr lang="en-GB" smtClean="0"/>
              <a:t> </a:t>
            </a:r>
            <a:r>
              <a:rPr lang="en-GB" err="1" smtClean="0"/>
              <a:t>exoplanetas</a:t>
            </a:r>
            <a:r>
              <a:rPr lang="en-GB" smtClean="0"/>
              <a:t> </a:t>
            </a:r>
            <a:r>
              <a:rPr lang="en-GB" err="1" smtClean="0"/>
              <a:t>em</a:t>
            </a:r>
            <a:r>
              <a:rPr lang="en-GB" smtClean="0"/>
              <a:t> </a:t>
            </a:r>
            <a:r>
              <a:rPr lang="en-GB" err="1" smtClean="0"/>
              <a:t>torno</a:t>
            </a:r>
            <a:r>
              <a:rPr lang="en-GB" smtClean="0"/>
              <a:t> da </a:t>
            </a:r>
            <a:r>
              <a:rPr lang="en-GB" err="1" smtClean="0"/>
              <a:t>estrela</a:t>
            </a:r>
            <a:r>
              <a:rPr lang="en-GB" smtClean="0"/>
              <a:t> primária) </a:t>
            </a:r>
            <a:r>
              <a:rPr lang="en-GB" err="1" smtClean="0"/>
              <a:t>ou</a:t>
            </a:r>
            <a:r>
              <a:rPr lang="en-GB" smtClean="0"/>
              <a:t> para </a:t>
            </a:r>
            <a:r>
              <a:rPr lang="en-GB" err="1" smtClean="0"/>
              <a:t>maior</a:t>
            </a:r>
            <a:r>
              <a:rPr lang="en-GB" smtClean="0"/>
              <a:t> </a:t>
            </a:r>
            <a:r>
              <a:rPr lang="en-GB" err="1" smtClean="0"/>
              <a:t>resolução</a:t>
            </a:r>
            <a:r>
              <a:rPr lang="en-GB" smtClean="0"/>
              <a:t> </a:t>
            </a:r>
            <a:r>
              <a:rPr lang="en-GB" err="1" smtClean="0"/>
              <a:t>na</a:t>
            </a:r>
            <a:r>
              <a:rPr lang="en-GB"/>
              <a:t> </a:t>
            </a:r>
            <a:r>
              <a:rPr lang="en-GB" err="1" smtClean="0"/>
              <a:t>observação</a:t>
            </a:r>
            <a:r>
              <a:rPr lang="en-GB" smtClean="0"/>
              <a:t> de núcleos </a:t>
            </a:r>
            <a:r>
              <a:rPr lang="en-GB" err="1" smtClean="0"/>
              <a:t>ativos</a:t>
            </a:r>
            <a:r>
              <a:rPr lang="en-GB" smtClean="0"/>
              <a:t> de galáxias.</a:t>
            </a:r>
          </a:p>
          <a:p>
            <a:r>
              <a:rPr lang="en-GB" err="1" smtClean="0">
                <a:hlinkClick r:id="rId6"/>
              </a:rPr>
              <a:t>Imageamento</a:t>
            </a:r>
            <a:r>
              <a:rPr lang="en-GB" smtClean="0">
                <a:hlinkClick r:id="rId6"/>
              </a:rPr>
              <a:t> </a:t>
            </a:r>
            <a:r>
              <a:rPr lang="en-GB" err="1" smtClean="0">
                <a:hlinkClick r:id="rId6"/>
              </a:rPr>
              <a:t>em</a:t>
            </a:r>
            <a:r>
              <a:rPr lang="en-GB" smtClean="0">
                <a:hlinkClick r:id="rId6"/>
              </a:rPr>
              <a:t> campo largo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31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89000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0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2" y="1960322"/>
            <a:ext cx="10058400" cy="45450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NIRISS: </a:t>
            </a:r>
            <a:r>
              <a:rPr lang="en-GB" err="1" smtClean="0"/>
              <a:t>filtros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46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10" y="1640829"/>
            <a:ext cx="6964406" cy="52233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Curva de sensibildade para linhas de emissão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0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640197"/>
            <a:ext cx="10058400" cy="45860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smtClean="0"/>
              <a:t>Localização das diferentes ordens em função do filtro </a:t>
            </a: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355120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32" y="575735"/>
            <a:ext cx="5771198" cy="5764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3" y="575735"/>
            <a:ext cx="5771198" cy="57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91" y="0"/>
            <a:ext cx="549021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6500" y="1244600"/>
            <a:ext cx="406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mtClean="0"/>
              <a:t>Exemplo de observação de objeto individual com leitura rápida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56259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60" y="1973072"/>
            <a:ext cx="4450080" cy="44866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Interferometria com máscara de abertura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10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14300"/>
            <a:ext cx="86106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5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3" y="555443"/>
            <a:ext cx="10075428" cy="53091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7251" y="5558909"/>
            <a:ext cx="3319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Fonte: https://jwst-docs.stsci.edu</a:t>
            </a:r>
          </a:p>
        </p:txBody>
      </p:sp>
    </p:spTree>
    <p:extLst>
      <p:ext uri="{BB962C8B-B14F-4D97-AF65-F5344CB8AC3E}">
        <p14:creationId xmlns:p14="http://schemas.microsoft.com/office/powerpoint/2010/main" val="389823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Características do JWST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err="1" smtClean="0"/>
              <a:t>Telescópio</a:t>
            </a:r>
            <a:r>
              <a:rPr lang="en-GB" smtClean="0"/>
              <a:t> </a:t>
            </a:r>
            <a:r>
              <a:rPr lang="en-GB" err="1" smtClean="0"/>
              <a:t>otimizado</a:t>
            </a:r>
            <a:r>
              <a:rPr lang="en-GB" smtClean="0"/>
              <a:t> para </a:t>
            </a:r>
            <a:r>
              <a:rPr lang="en-GB" err="1" smtClean="0"/>
              <a:t>observaçōes</a:t>
            </a:r>
            <a:r>
              <a:rPr lang="en-GB" smtClean="0"/>
              <a:t> no infra-</a:t>
            </a:r>
            <a:r>
              <a:rPr lang="en-GB" err="1" smtClean="0"/>
              <a:t>vermelho</a:t>
            </a:r>
            <a:r>
              <a:rPr lang="en-GB" smtClean="0"/>
              <a:t> (0.6 ≤</a:t>
            </a:r>
            <a:r>
              <a:rPr lang="el-GR" smtClean="0"/>
              <a:t>λ≤</a:t>
            </a:r>
            <a:r>
              <a:rPr lang="en-GB"/>
              <a:t>2</a:t>
            </a:r>
            <a:r>
              <a:rPr lang="en-GB" smtClean="0"/>
              <a:t>9 </a:t>
            </a:r>
            <a:r>
              <a:rPr lang="el-GR" smtClean="0"/>
              <a:t>μ</a:t>
            </a:r>
            <a:r>
              <a:rPr lang="en-GB" smtClean="0"/>
              <a:t>m).</a:t>
            </a:r>
          </a:p>
          <a:p>
            <a:r>
              <a:rPr lang="en-GB" err="1" smtClean="0"/>
              <a:t>Imageamento</a:t>
            </a:r>
            <a:r>
              <a:rPr lang="en-GB" smtClean="0"/>
              <a:t> </a:t>
            </a:r>
            <a:r>
              <a:rPr lang="en-GB" err="1" smtClean="0"/>
              <a:t>comum</a:t>
            </a:r>
            <a:r>
              <a:rPr lang="en-GB" smtClean="0"/>
              <a:t> e </a:t>
            </a:r>
            <a:r>
              <a:rPr lang="en-GB" err="1" smtClean="0"/>
              <a:t>coronográfico</a:t>
            </a:r>
            <a:r>
              <a:rPr lang="en-GB" smtClean="0"/>
              <a:t>;</a:t>
            </a:r>
          </a:p>
          <a:p>
            <a:r>
              <a:rPr lang="en-GB" err="1" smtClean="0"/>
              <a:t>Espectroscopia</a:t>
            </a:r>
            <a:r>
              <a:rPr lang="en-GB" smtClean="0"/>
              <a:t> de campo integral (IFU), </a:t>
            </a:r>
            <a:r>
              <a:rPr lang="en-GB" err="1" smtClean="0"/>
              <a:t>espectroscopia</a:t>
            </a:r>
            <a:r>
              <a:rPr lang="en-GB" smtClean="0"/>
              <a:t> </a:t>
            </a:r>
            <a:r>
              <a:rPr lang="en-GB" err="1" smtClean="0"/>
              <a:t>sem</a:t>
            </a:r>
            <a:r>
              <a:rPr lang="en-GB" smtClean="0"/>
              <a:t> </a:t>
            </a:r>
            <a:r>
              <a:rPr lang="en-GB" err="1" smtClean="0"/>
              <a:t>fenda</a:t>
            </a:r>
            <a:r>
              <a:rPr lang="en-GB"/>
              <a:t> </a:t>
            </a:r>
            <a:r>
              <a:rPr lang="en-GB" smtClean="0"/>
              <a:t>para campo </a:t>
            </a:r>
            <a:r>
              <a:rPr lang="en-GB" err="1" smtClean="0"/>
              <a:t>restrito</a:t>
            </a:r>
            <a:r>
              <a:rPr lang="en-GB" smtClean="0"/>
              <a:t> e </a:t>
            </a:r>
            <a:r>
              <a:rPr lang="en-GB" err="1" smtClean="0"/>
              <a:t>extenso</a:t>
            </a:r>
            <a:r>
              <a:rPr lang="en-GB"/>
              <a:t>,</a:t>
            </a:r>
            <a:r>
              <a:rPr lang="en-GB" smtClean="0"/>
              <a:t> </a:t>
            </a:r>
            <a:r>
              <a:rPr lang="en-GB" err="1" smtClean="0"/>
              <a:t>espectroscopia</a:t>
            </a:r>
            <a:r>
              <a:rPr lang="en-GB" smtClean="0"/>
              <a:t> com </a:t>
            </a:r>
            <a:r>
              <a:rPr lang="en-GB" err="1" smtClean="0"/>
              <a:t>fenda</a:t>
            </a:r>
            <a:r>
              <a:rPr lang="en-GB" smtClean="0"/>
              <a:t> simples </a:t>
            </a:r>
            <a:r>
              <a:rPr lang="en-GB" smtClean="0"/>
              <a:t>e </a:t>
            </a:r>
            <a:r>
              <a:rPr lang="en-GB" smtClean="0"/>
              <a:t> multi-fendas.</a:t>
            </a:r>
            <a:endParaRPr lang="en-GB" smtClean="0"/>
          </a:p>
          <a:p>
            <a:r>
              <a:rPr lang="en-GB"/>
              <a:t>É</a:t>
            </a:r>
            <a:r>
              <a:rPr lang="en-GB" smtClean="0"/>
              <a:t> </a:t>
            </a:r>
            <a:r>
              <a:rPr lang="en-GB" err="1" smtClean="0"/>
              <a:t>possivel</a:t>
            </a:r>
            <a:r>
              <a:rPr lang="en-GB" smtClean="0"/>
              <a:t> </a:t>
            </a:r>
            <a:r>
              <a:rPr lang="en-GB" err="1" smtClean="0"/>
              <a:t>operar</a:t>
            </a:r>
            <a:r>
              <a:rPr lang="en-GB" smtClean="0"/>
              <a:t> </a:t>
            </a:r>
            <a:r>
              <a:rPr lang="en-GB" err="1" smtClean="0"/>
              <a:t>dois</a:t>
            </a:r>
            <a:r>
              <a:rPr lang="en-GB" smtClean="0"/>
              <a:t> </a:t>
            </a:r>
            <a:r>
              <a:rPr lang="en-GB" err="1" smtClean="0"/>
              <a:t>instrumentos</a:t>
            </a:r>
            <a:r>
              <a:rPr lang="en-GB" smtClean="0"/>
              <a:t> </a:t>
            </a:r>
            <a:r>
              <a:rPr lang="en-GB" err="1" smtClean="0"/>
              <a:t>simultaneamente</a:t>
            </a:r>
            <a:r>
              <a:rPr lang="en-GB" smtClean="0"/>
              <a:t>.</a:t>
            </a:r>
          </a:p>
          <a:p>
            <a:r>
              <a:rPr lang="en-GB" smtClean="0"/>
              <a:t>O campo </a:t>
            </a:r>
            <a:r>
              <a:rPr lang="en-GB" err="1" smtClean="0"/>
              <a:t>relativamente</a:t>
            </a:r>
            <a:r>
              <a:rPr lang="en-GB" smtClean="0"/>
              <a:t> </a:t>
            </a:r>
            <a:r>
              <a:rPr lang="en-GB" err="1" smtClean="0"/>
              <a:t>pequeno</a:t>
            </a:r>
            <a:r>
              <a:rPr lang="en-GB"/>
              <a:t> </a:t>
            </a:r>
            <a:r>
              <a:rPr lang="en-GB" smtClean="0"/>
              <a:t>do JWST </a:t>
            </a:r>
            <a:r>
              <a:rPr lang="en-GB" err="1" smtClean="0"/>
              <a:t>torna</a:t>
            </a:r>
            <a:r>
              <a:rPr lang="en-GB" smtClean="0"/>
              <a:t> a </a:t>
            </a:r>
            <a:r>
              <a:rPr lang="en-GB" err="1" smtClean="0"/>
              <a:t>cobertura</a:t>
            </a:r>
            <a:r>
              <a:rPr lang="en-GB" smtClean="0"/>
              <a:t> de </a:t>
            </a:r>
            <a:r>
              <a:rPr lang="en-GB" err="1" smtClean="0"/>
              <a:t>regiōes</a:t>
            </a:r>
            <a:r>
              <a:rPr lang="en-GB" smtClean="0"/>
              <a:t> </a:t>
            </a:r>
            <a:r>
              <a:rPr lang="en-GB" err="1" smtClean="0"/>
              <a:t>extensas</a:t>
            </a:r>
            <a:r>
              <a:rPr lang="en-GB" smtClean="0"/>
              <a:t> do </a:t>
            </a:r>
            <a:r>
              <a:rPr lang="en-GB" err="1" smtClean="0"/>
              <a:t>céu</a:t>
            </a:r>
            <a:r>
              <a:rPr lang="en-GB" smtClean="0"/>
              <a:t> </a:t>
            </a:r>
            <a:r>
              <a:rPr lang="en-GB" err="1" smtClean="0"/>
              <a:t>onerosa</a:t>
            </a:r>
            <a:r>
              <a:rPr lang="en-GB" smtClean="0"/>
              <a:t>. </a:t>
            </a:r>
            <a:r>
              <a:rPr lang="en-GB" err="1" smtClean="0"/>
              <a:t>Todavia</a:t>
            </a:r>
            <a:r>
              <a:rPr lang="en-GB" smtClean="0"/>
              <a:t>, </a:t>
            </a:r>
            <a:r>
              <a:rPr lang="en-GB" err="1" smtClean="0"/>
              <a:t>este</a:t>
            </a:r>
            <a:r>
              <a:rPr lang="en-GB" smtClean="0"/>
              <a:t> </a:t>
            </a:r>
            <a:r>
              <a:rPr lang="en-GB" err="1" smtClean="0"/>
              <a:t>tipo</a:t>
            </a:r>
            <a:r>
              <a:rPr lang="en-GB" smtClean="0"/>
              <a:t> de </a:t>
            </a:r>
            <a:r>
              <a:rPr lang="en-GB" err="1" smtClean="0"/>
              <a:t>mapeamento</a:t>
            </a:r>
            <a:r>
              <a:rPr lang="en-GB" smtClean="0"/>
              <a:t> </a:t>
            </a:r>
            <a:r>
              <a:rPr lang="en-GB" err="1" smtClean="0"/>
              <a:t>será</a:t>
            </a:r>
            <a:r>
              <a:rPr lang="en-GB" smtClean="0"/>
              <a:t> </a:t>
            </a:r>
            <a:r>
              <a:rPr lang="en-GB" err="1" smtClean="0"/>
              <a:t>feito</a:t>
            </a:r>
            <a:r>
              <a:rPr lang="en-GB" smtClean="0"/>
              <a:t> </a:t>
            </a:r>
            <a:r>
              <a:rPr lang="en-GB" err="1" smtClean="0"/>
              <a:t>pelo</a:t>
            </a:r>
            <a:r>
              <a:rPr lang="en-GB" smtClean="0"/>
              <a:t> Nancy Grace Roman Space Telescope (</a:t>
            </a:r>
            <a:r>
              <a:rPr lang="en-GB" err="1"/>
              <a:t>v</a:t>
            </a:r>
            <a:r>
              <a:rPr lang="en-GB" err="1" smtClean="0"/>
              <a:t>er</a:t>
            </a:r>
            <a:r>
              <a:rPr lang="en-GB" smtClean="0"/>
              <a:t> a </a:t>
            </a:r>
            <a:r>
              <a:rPr lang="en-GB" err="1" smtClean="0"/>
              <a:t>palestra</a:t>
            </a:r>
            <a:r>
              <a:rPr lang="en-GB" smtClean="0"/>
              <a:t> do </a:t>
            </a:r>
            <a:r>
              <a:rPr lang="en-GB" err="1" smtClean="0"/>
              <a:t>Dr.</a:t>
            </a:r>
            <a:r>
              <a:rPr lang="en-GB" smtClean="0"/>
              <a:t> Rolf Jansen [Arizona State University]  no ON </a:t>
            </a:r>
            <a:r>
              <a:rPr lang="en-GB" err="1" smtClean="0"/>
              <a:t>em</a:t>
            </a:r>
            <a:r>
              <a:rPr lang="en-GB" smtClean="0"/>
              <a:t> 23-09-2021).</a:t>
            </a:r>
            <a:endParaRPr lang="en-GB"/>
          </a:p>
          <a:p>
            <a:pPr marL="0" indent="0">
              <a:buNone/>
            </a:pPr>
            <a:endParaRPr lang="en-GB" smtClean="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77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>
                <a:hlinkClick r:id="rId2"/>
              </a:rPr>
              <a:t>NIRSpec</a:t>
            </a:r>
            <a:r>
              <a:rPr lang="en-GB"/>
              <a:t> </a:t>
            </a:r>
            <a:r>
              <a:rPr lang="en-GB" smtClean="0"/>
              <a:t>(Near-Infrared Spectrograph)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GB" smtClean="0">
              <a:hlinkClick r:id="rId3"/>
            </a:endParaRPr>
          </a:p>
          <a:p>
            <a:r>
              <a:rPr lang="en-GB"/>
              <a:t>Contém </a:t>
            </a:r>
            <a:r>
              <a:rPr lang="en-GB" smtClean="0"/>
              <a:t>5 </a:t>
            </a:r>
            <a:r>
              <a:rPr lang="en-GB"/>
              <a:t>dispersores : prisma e 4</a:t>
            </a:r>
            <a:r>
              <a:rPr lang="en-GB" smtClean="0"/>
              <a:t> </a:t>
            </a:r>
            <a:r>
              <a:rPr lang="en-GB"/>
              <a:t>redes de </a:t>
            </a:r>
            <a:r>
              <a:rPr lang="en-GB" smtClean="0"/>
              <a:t>difração, com espectros projetados sobre 2 detetores.</a:t>
            </a:r>
            <a:endParaRPr lang="en-GB" smtClean="0">
              <a:hlinkClick r:id="rId3"/>
            </a:endParaRPr>
          </a:p>
          <a:p>
            <a:r>
              <a:rPr lang="en-GB" smtClean="0">
                <a:hlinkClick r:id="rId3"/>
              </a:rPr>
              <a:t>MOS</a:t>
            </a:r>
            <a:r>
              <a:rPr lang="en-GB" smtClean="0"/>
              <a:t> – </a:t>
            </a:r>
            <a:r>
              <a:rPr lang="en-GB" err="1" smtClean="0"/>
              <a:t>Espectroscopia</a:t>
            </a:r>
            <a:r>
              <a:rPr lang="en-GB" smtClean="0"/>
              <a:t> multi-</a:t>
            </a:r>
            <a:r>
              <a:rPr lang="en-GB" err="1" smtClean="0"/>
              <a:t>fendas</a:t>
            </a:r>
            <a:r>
              <a:rPr lang="en-GB"/>
              <a:t> </a:t>
            </a:r>
            <a:r>
              <a:rPr lang="en-GB" err="1" smtClean="0"/>
              <a:t>configurada</a:t>
            </a:r>
            <a:r>
              <a:rPr lang="en-GB" smtClean="0"/>
              <a:t> </a:t>
            </a:r>
            <a:r>
              <a:rPr lang="en-GB" err="1" smtClean="0"/>
              <a:t>imediatamente</a:t>
            </a:r>
            <a:r>
              <a:rPr lang="en-GB" smtClean="0"/>
              <a:t> antes das </a:t>
            </a:r>
            <a:r>
              <a:rPr lang="en-GB" err="1" smtClean="0"/>
              <a:t>observaçōes</a:t>
            </a:r>
            <a:r>
              <a:rPr lang="en-GB" smtClean="0"/>
              <a:t> </a:t>
            </a:r>
            <a:r>
              <a:rPr lang="en-GB" err="1" smtClean="0"/>
              <a:t>usando</a:t>
            </a:r>
            <a:r>
              <a:rPr lang="en-GB" smtClean="0"/>
              <a:t> </a:t>
            </a:r>
            <a:r>
              <a:rPr lang="en-GB" err="1" smtClean="0"/>
              <a:t>uma</a:t>
            </a:r>
            <a:r>
              <a:rPr lang="en-GB" smtClean="0"/>
              <a:t> </a:t>
            </a:r>
            <a:r>
              <a:rPr lang="en-GB" err="1" smtClean="0"/>
              <a:t>rede</a:t>
            </a:r>
            <a:r>
              <a:rPr lang="en-GB" smtClean="0"/>
              <a:t> de micro-</a:t>
            </a:r>
            <a:r>
              <a:rPr lang="en-GB" err="1" smtClean="0"/>
              <a:t>obturadores</a:t>
            </a:r>
            <a:r>
              <a:rPr lang="en-GB" smtClean="0"/>
              <a:t>.</a:t>
            </a:r>
          </a:p>
          <a:p>
            <a:r>
              <a:rPr lang="en-GB" smtClean="0">
                <a:hlinkClick r:id="rId4"/>
              </a:rPr>
              <a:t>IFU</a:t>
            </a:r>
            <a:r>
              <a:rPr lang="en-GB" smtClean="0"/>
              <a:t> – </a:t>
            </a:r>
            <a:r>
              <a:rPr lang="en-GB" err="1" smtClean="0"/>
              <a:t>cobre</a:t>
            </a:r>
            <a:r>
              <a:rPr lang="en-GB" smtClean="0"/>
              <a:t> </a:t>
            </a:r>
            <a:r>
              <a:rPr lang="en-GB" err="1" smtClean="0"/>
              <a:t>uma</a:t>
            </a:r>
            <a:r>
              <a:rPr lang="en-GB" smtClean="0"/>
              <a:t> área de 3”x3” com </a:t>
            </a:r>
            <a:r>
              <a:rPr lang="en-GB" err="1" smtClean="0"/>
              <a:t>elementos</a:t>
            </a:r>
            <a:r>
              <a:rPr lang="en-GB" smtClean="0"/>
              <a:t> (“</a:t>
            </a:r>
            <a:r>
              <a:rPr lang="en-GB" err="1" smtClean="0"/>
              <a:t>spaxels</a:t>
            </a:r>
            <a:r>
              <a:rPr lang="en-GB" smtClean="0"/>
              <a:t>”) de 0.1”x0.1”, </a:t>
            </a:r>
            <a:r>
              <a:rPr lang="en-GB" err="1" smtClean="0"/>
              <a:t>podendo</a:t>
            </a:r>
            <a:r>
              <a:rPr lang="en-GB" smtClean="0"/>
              <a:t> </a:t>
            </a:r>
            <a:r>
              <a:rPr lang="en-GB" err="1" smtClean="0"/>
              <a:t>utilizar</a:t>
            </a:r>
            <a:r>
              <a:rPr lang="en-GB" smtClean="0"/>
              <a:t> </a:t>
            </a:r>
            <a:r>
              <a:rPr lang="en-GB" err="1" smtClean="0"/>
              <a:t>quaisquer</a:t>
            </a:r>
            <a:r>
              <a:rPr lang="en-GB" smtClean="0"/>
              <a:t> dos </a:t>
            </a:r>
            <a:r>
              <a:rPr lang="en-GB" err="1" smtClean="0"/>
              <a:t>dispersores</a:t>
            </a:r>
            <a:r>
              <a:rPr lang="en-GB"/>
              <a:t>.</a:t>
            </a:r>
            <a:endParaRPr lang="en-GB" smtClean="0"/>
          </a:p>
          <a:p>
            <a:r>
              <a:rPr lang="en-GB" err="1" smtClean="0">
                <a:hlinkClick r:id="rId5"/>
              </a:rPr>
              <a:t>Fendas</a:t>
            </a:r>
            <a:r>
              <a:rPr lang="en-GB" smtClean="0">
                <a:hlinkClick r:id="rId5"/>
              </a:rPr>
              <a:t> fixas</a:t>
            </a:r>
            <a:r>
              <a:rPr lang="en-GB" smtClean="0"/>
              <a:t> – </a:t>
            </a:r>
            <a:r>
              <a:rPr lang="en-GB" err="1" smtClean="0"/>
              <a:t>NIRSpec</a:t>
            </a:r>
            <a:r>
              <a:rPr lang="en-GB" smtClean="0"/>
              <a:t> contém 5 </a:t>
            </a:r>
            <a:r>
              <a:rPr lang="en-GB" err="1" smtClean="0"/>
              <a:t>fendas</a:t>
            </a:r>
            <a:r>
              <a:rPr lang="en-GB" smtClean="0"/>
              <a:t> </a:t>
            </a:r>
            <a:r>
              <a:rPr lang="en-GB" err="1" smtClean="0"/>
              <a:t>fixas</a:t>
            </a:r>
            <a:r>
              <a:rPr lang="en-GB" smtClean="0"/>
              <a:t> </a:t>
            </a:r>
            <a:r>
              <a:rPr lang="en-GB" smtClean="0"/>
              <a:t>de diferentes tamanhos permitindo </a:t>
            </a:r>
            <a:r>
              <a:rPr lang="en-GB" err="1" smtClean="0"/>
              <a:t>adquirir</a:t>
            </a:r>
            <a:r>
              <a:rPr lang="en-GB" smtClean="0"/>
              <a:t> dados com alto </a:t>
            </a:r>
            <a:r>
              <a:rPr lang="en-GB" err="1" smtClean="0"/>
              <a:t>contraste</a:t>
            </a:r>
            <a:r>
              <a:rPr lang="en-GB" smtClean="0"/>
              <a:t> e o </a:t>
            </a:r>
            <a:r>
              <a:rPr lang="en-GB" err="1" smtClean="0"/>
              <a:t>maior</a:t>
            </a:r>
            <a:r>
              <a:rPr lang="en-GB" smtClean="0"/>
              <a:t> nível de </a:t>
            </a:r>
            <a:r>
              <a:rPr lang="en-GB" err="1" smtClean="0"/>
              <a:t>sensibilidade</a:t>
            </a:r>
            <a:r>
              <a:rPr lang="en-GB" smtClean="0"/>
              <a:t> </a:t>
            </a:r>
            <a:r>
              <a:rPr lang="en-GB" smtClean="0"/>
              <a:t>possível. Estas fendas permitem fazer o </a:t>
            </a:r>
            <a:r>
              <a:rPr lang="en-GB" smtClean="0">
                <a:hlinkClick r:id="rId6"/>
              </a:rPr>
              <a:t>monitoramento </a:t>
            </a:r>
            <a:r>
              <a:rPr lang="en-GB" smtClean="0">
                <a:hlinkClick r:id="rId6"/>
              </a:rPr>
              <a:t>espectroscópico rápido</a:t>
            </a:r>
            <a:r>
              <a:rPr lang="en-GB" smtClean="0"/>
              <a:t> </a:t>
            </a:r>
            <a:r>
              <a:rPr lang="en-GB" err="1" smtClean="0"/>
              <a:t>desenvolvido</a:t>
            </a:r>
            <a:r>
              <a:rPr lang="en-GB" smtClean="0"/>
              <a:t> </a:t>
            </a:r>
            <a:r>
              <a:rPr lang="en-GB" err="1" smtClean="0"/>
              <a:t>especialmente</a:t>
            </a:r>
            <a:r>
              <a:rPr lang="en-GB" smtClean="0"/>
              <a:t> para </a:t>
            </a:r>
            <a:r>
              <a:rPr lang="en-GB" err="1" smtClean="0"/>
              <a:t>observar</a:t>
            </a:r>
            <a:r>
              <a:rPr lang="en-GB" smtClean="0"/>
              <a:t> trânsitos de </a:t>
            </a:r>
            <a:r>
              <a:rPr lang="en-GB" err="1" smtClean="0"/>
              <a:t>exoplanetas</a:t>
            </a:r>
            <a:r>
              <a:rPr lang="en-GB" smtClean="0"/>
              <a:t> que </a:t>
            </a:r>
            <a:r>
              <a:rPr lang="en-GB" err="1" smtClean="0"/>
              <a:t>necessitam</a:t>
            </a:r>
            <a:r>
              <a:rPr lang="en-GB" smtClean="0"/>
              <a:t> </a:t>
            </a:r>
            <a:r>
              <a:rPr lang="en-GB" err="1" smtClean="0"/>
              <a:t>estabilidade</a:t>
            </a:r>
            <a:r>
              <a:rPr lang="en-GB" smtClean="0"/>
              <a:t> espectro-fotométrica.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40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7" y="1782116"/>
            <a:ext cx="9103320" cy="50386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Exemplo</a:t>
            </a:r>
            <a:r>
              <a:rPr lang="en-GB" smtClean="0"/>
              <a:t> de </a:t>
            </a:r>
            <a:r>
              <a:rPr lang="en-GB" err="1" smtClean="0"/>
              <a:t>espectroscopia</a:t>
            </a:r>
            <a:r>
              <a:rPr lang="en-GB" smtClean="0"/>
              <a:t> multi-</a:t>
            </a:r>
            <a:r>
              <a:rPr lang="en-GB" err="1" smtClean="0"/>
              <a:t>fendas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3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706"/>
            <a:ext cx="11388825" cy="22645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Comparação entre diferentes dispersores</a:t>
            </a:r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96900" y="2794000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C00000"/>
                </a:solidFill>
              </a:rPr>
              <a:t>prisma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" y="4927600"/>
            <a:ext cx="185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Redes de difra</a:t>
            </a:r>
            <a:r>
              <a:rPr lang="en-GB"/>
              <a:t>ção</a:t>
            </a:r>
          </a:p>
        </p:txBody>
      </p:sp>
    </p:spTree>
    <p:extLst>
      <p:ext uri="{BB962C8B-B14F-4D97-AF65-F5344CB8AC3E}">
        <p14:creationId xmlns:p14="http://schemas.microsoft.com/office/powerpoint/2010/main" val="7959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87" y="1396736"/>
            <a:ext cx="5148012" cy="53542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Filtros</a:t>
            </a:r>
            <a:r>
              <a:rPr lang="en-GB" smtClean="0"/>
              <a:t> </a:t>
            </a:r>
            <a:r>
              <a:rPr lang="en-GB" err="1" smtClean="0"/>
              <a:t>utilizados</a:t>
            </a:r>
            <a:r>
              <a:rPr lang="en-GB" smtClean="0"/>
              <a:t> </a:t>
            </a:r>
            <a:r>
              <a:rPr lang="en-GB" err="1" smtClean="0"/>
              <a:t>por</a:t>
            </a:r>
            <a:r>
              <a:rPr lang="en-GB" smtClean="0"/>
              <a:t> </a:t>
            </a:r>
            <a:r>
              <a:rPr lang="en-GB" err="1" smtClean="0"/>
              <a:t>NIRSpec</a:t>
            </a:r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548914" y="2815771"/>
            <a:ext cx="3558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err="1" smtClean="0"/>
              <a:t>Filtros</a:t>
            </a:r>
            <a:r>
              <a:rPr lang="en-GB" sz="2000" smtClean="0"/>
              <a:t> </a:t>
            </a:r>
            <a:r>
              <a:rPr lang="en-GB" sz="2000" err="1" smtClean="0"/>
              <a:t>usados</a:t>
            </a:r>
            <a:r>
              <a:rPr lang="en-GB" sz="2000" smtClean="0"/>
              <a:t> </a:t>
            </a:r>
            <a:r>
              <a:rPr lang="en-GB" sz="2000" err="1" smtClean="0"/>
              <a:t>na</a:t>
            </a:r>
            <a:r>
              <a:rPr lang="en-GB" sz="2000" smtClean="0"/>
              <a:t> </a:t>
            </a:r>
            <a:r>
              <a:rPr lang="en-GB" sz="2000" err="1" smtClean="0"/>
              <a:t>espectroscopia</a:t>
            </a:r>
            <a:endParaRPr lang="en-GB" sz="2000"/>
          </a:p>
        </p:txBody>
      </p:sp>
      <p:sp>
        <p:nvSpPr>
          <p:cNvPr id="6" name="TextBox 5"/>
          <p:cNvSpPr txBox="1"/>
          <p:nvPr/>
        </p:nvSpPr>
        <p:spPr>
          <a:xfrm>
            <a:off x="8665029" y="5138057"/>
            <a:ext cx="3285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err="1" smtClean="0"/>
              <a:t>Filtros</a:t>
            </a:r>
            <a:r>
              <a:rPr lang="en-GB" sz="2000" smtClean="0"/>
              <a:t> </a:t>
            </a:r>
            <a:r>
              <a:rPr lang="en-GB" sz="2000" err="1" smtClean="0"/>
              <a:t>utilizados</a:t>
            </a:r>
            <a:r>
              <a:rPr lang="en-GB" sz="2000" smtClean="0"/>
              <a:t> </a:t>
            </a:r>
            <a:r>
              <a:rPr lang="en-GB" sz="2000" err="1" smtClean="0"/>
              <a:t>na</a:t>
            </a:r>
            <a:r>
              <a:rPr lang="en-GB" sz="2000" smtClean="0"/>
              <a:t> </a:t>
            </a:r>
            <a:r>
              <a:rPr lang="en-GB" sz="2000" err="1" smtClean="0"/>
              <a:t>aquisição</a:t>
            </a:r>
            <a:r>
              <a:rPr lang="en-GB" sz="2000" smtClean="0"/>
              <a:t> </a:t>
            </a:r>
          </a:p>
          <a:p>
            <a:r>
              <a:rPr lang="en-GB" sz="2000" smtClean="0"/>
              <a:t>do campo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65506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37" y="1237634"/>
            <a:ext cx="10241299" cy="51689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Fendas</a:t>
            </a:r>
            <a:r>
              <a:rPr lang="en-GB" smtClean="0"/>
              <a:t> </a:t>
            </a:r>
            <a:r>
              <a:rPr lang="en-GB" err="1" smtClean="0"/>
              <a:t>fixas</a:t>
            </a:r>
            <a:r>
              <a:rPr lang="en-GB" smtClean="0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7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61" y="1341224"/>
            <a:ext cx="10058400" cy="5145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Fendas</a:t>
            </a:r>
            <a:r>
              <a:rPr lang="en-GB" smtClean="0"/>
              <a:t> </a:t>
            </a:r>
            <a:r>
              <a:rPr lang="en-GB" err="1" smtClean="0"/>
              <a:t>usadas</a:t>
            </a:r>
            <a:r>
              <a:rPr lang="en-GB" smtClean="0"/>
              <a:t> para </a:t>
            </a:r>
            <a:r>
              <a:rPr lang="en-GB" err="1" smtClean="0"/>
              <a:t>sequencias</a:t>
            </a:r>
            <a:r>
              <a:rPr lang="en-GB" smtClean="0"/>
              <a:t> </a:t>
            </a:r>
            <a:r>
              <a:rPr lang="en-GB" err="1" smtClean="0"/>
              <a:t>temporais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6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1746958"/>
            <a:ext cx="9205436" cy="4600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Exemplo</a:t>
            </a:r>
            <a:r>
              <a:rPr lang="en-GB" smtClean="0"/>
              <a:t> do campo do IFU </a:t>
            </a:r>
            <a:r>
              <a:rPr lang="en-GB" err="1" smtClean="0"/>
              <a:t>sobre</a:t>
            </a:r>
            <a:r>
              <a:rPr lang="en-GB" smtClean="0"/>
              <a:t> SN1987a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11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Programas</a:t>
            </a:r>
            <a:r>
              <a:rPr lang="en-GB" smtClean="0"/>
              <a:t> </a:t>
            </a:r>
            <a:r>
              <a:rPr lang="en-GB" err="1" smtClean="0"/>
              <a:t>envolvendo</a:t>
            </a:r>
            <a:r>
              <a:rPr lang="en-GB" smtClean="0"/>
              <a:t> a  </a:t>
            </a:r>
            <a:r>
              <a:rPr lang="en-GB" err="1" smtClean="0"/>
              <a:t>equipe</a:t>
            </a:r>
            <a:r>
              <a:rPr lang="en-GB" smtClean="0"/>
              <a:t> </a:t>
            </a:r>
            <a:r>
              <a:rPr lang="en-GB" err="1" smtClean="0"/>
              <a:t>NIRCam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err="1" smtClean="0"/>
              <a:t>Objetos</a:t>
            </a:r>
            <a:r>
              <a:rPr lang="en-GB" smtClean="0"/>
              <a:t> trans-</a:t>
            </a:r>
            <a:r>
              <a:rPr lang="en-GB" err="1" smtClean="0"/>
              <a:t>netunianos</a:t>
            </a:r>
            <a:r>
              <a:rPr lang="en-GB" smtClean="0"/>
              <a:t>  e do </a:t>
            </a:r>
            <a:r>
              <a:rPr lang="en-GB" err="1" smtClean="0"/>
              <a:t>cinturão</a:t>
            </a:r>
            <a:r>
              <a:rPr lang="en-GB" smtClean="0"/>
              <a:t> de Kuiper</a:t>
            </a:r>
          </a:p>
          <a:p>
            <a:r>
              <a:rPr lang="en-GB" err="1" smtClean="0"/>
              <a:t>Exoplanetas</a:t>
            </a:r>
            <a:endParaRPr lang="en-GB" smtClean="0"/>
          </a:p>
          <a:p>
            <a:r>
              <a:rPr lang="en-GB" smtClean="0"/>
              <a:t>Discos </a:t>
            </a:r>
            <a:r>
              <a:rPr lang="en-GB" err="1" smtClean="0"/>
              <a:t>circum-estelares</a:t>
            </a:r>
            <a:endParaRPr lang="en-GB" smtClean="0"/>
          </a:p>
          <a:p>
            <a:r>
              <a:rPr lang="en-GB" err="1" smtClean="0"/>
              <a:t>Objetos</a:t>
            </a:r>
            <a:r>
              <a:rPr lang="en-GB" smtClean="0"/>
              <a:t> </a:t>
            </a:r>
            <a:r>
              <a:rPr lang="en-GB" err="1" smtClean="0"/>
              <a:t>estelares</a:t>
            </a:r>
            <a:r>
              <a:rPr lang="en-GB" smtClean="0"/>
              <a:t> </a:t>
            </a:r>
            <a:r>
              <a:rPr lang="en-GB" err="1" smtClean="0"/>
              <a:t>muito</a:t>
            </a:r>
            <a:r>
              <a:rPr lang="en-GB" smtClean="0"/>
              <a:t> </a:t>
            </a:r>
            <a:r>
              <a:rPr lang="en-GB" err="1" smtClean="0"/>
              <a:t>jovens</a:t>
            </a:r>
            <a:r>
              <a:rPr lang="en-GB" smtClean="0"/>
              <a:t> (YSO)</a:t>
            </a:r>
          </a:p>
          <a:p>
            <a:r>
              <a:rPr lang="en-GB" err="1" smtClean="0"/>
              <a:t>Aglomerados</a:t>
            </a:r>
            <a:r>
              <a:rPr lang="en-GB" smtClean="0"/>
              <a:t> </a:t>
            </a:r>
            <a:r>
              <a:rPr lang="en-GB" err="1" smtClean="0"/>
              <a:t>estelares</a:t>
            </a:r>
            <a:endParaRPr lang="en-GB" smtClean="0"/>
          </a:p>
          <a:p>
            <a:r>
              <a:rPr lang="en-GB" err="1" smtClean="0"/>
              <a:t>Física</a:t>
            </a:r>
            <a:r>
              <a:rPr lang="en-GB" smtClean="0"/>
              <a:t> de </a:t>
            </a:r>
            <a:r>
              <a:rPr lang="en-GB" err="1" smtClean="0"/>
              <a:t>regiōes</a:t>
            </a:r>
            <a:r>
              <a:rPr lang="en-GB" smtClean="0"/>
              <a:t> de </a:t>
            </a:r>
            <a:r>
              <a:rPr lang="en-GB" err="1" smtClean="0"/>
              <a:t>foto-dissociação</a:t>
            </a:r>
            <a:endParaRPr lang="en-GB" smtClean="0"/>
          </a:p>
          <a:p>
            <a:r>
              <a:rPr lang="en-GB" err="1" smtClean="0"/>
              <a:t>Observação</a:t>
            </a:r>
            <a:r>
              <a:rPr lang="en-GB" smtClean="0"/>
              <a:t> de </a:t>
            </a:r>
            <a:r>
              <a:rPr lang="en-GB" err="1" smtClean="0"/>
              <a:t>galáxias</a:t>
            </a:r>
            <a:r>
              <a:rPr lang="en-GB" smtClean="0"/>
              <a:t> com z &gt; 1</a:t>
            </a:r>
          </a:p>
          <a:p>
            <a:r>
              <a:rPr lang="en-GB" err="1" smtClean="0"/>
              <a:t>Galáxias</a:t>
            </a:r>
            <a:r>
              <a:rPr lang="en-GB" smtClean="0"/>
              <a:t> com </a:t>
            </a:r>
            <a:r>
              <a:rPr lang="en-GB" err="1" smtClean="0"/>
              <a:t>atividade</a:t>
            </a:r>
            <a:r>
              <a:rPr lang="en-GB" smtClean="0"/>
              <a:t> nuclear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90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Sistema Solar 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err="1" smtClean="0"/>
              <a:t>Espectroscopia</a:t>
            </a:r>
            <a:r>
              <a:rPr lang="en-GB" smtClean="0"/>
              <a:t> de </a:t>
            </a:r>
            <a:r>
              <a:rPr lang="en-GB" err="1" smtClean="0"/>
              <a:t>baixa</a:t>
            </a:r>
            <a:r>
              <a:rPr lang="en-GB" smtClean="0"/>
              <a:t> e média </a:t>
            </a:r>
            <a:r>
              <a:rPr lang="en-GB" smtClean="0"/>
              <a:t>resolução: </a:t>
            </a:r>
            <a:endParaRPr lang="en-GB" smtClean="0"/>
          </a:p>
          <a:p>
            <a:pPr lvl="1"/>
            <a:r>
              <a:rPr lang="en-GB" smtClean="0"/>
              <a:t>Sistema Plutão-Caronte;</a:t>
            </a:r>
          </a:p>
          <a:p>
            <a:pPr lvl="1"/>
            <a:r>
              <a:rPr lang="en-GB" err="1" smtClean="0"/>
              <a:t>Objetos</a:t>
            </a:r>
            <a:r>
              <a:rPr lang="en-GB" smtClean="0"/>
              <a:t> no </a:t>
            </a:r>
            <a:r>
              <a:rPr lang="en-GB" err="1" smtClean="0"/>
              <a:t>cinturão</a:t>
            </a:r>
            <a:r>
              <a:rPr lang="en-GB" smtClean="0"/>
              <a:t> de Kuiper – Eris e  </a:t>
            </a:r>
            <a:r>
              <a:rPr lang="en-GB" err="1" smtClean="0"/>
              <a:t>objetos</a:t>
            </a:r>
            <a:r>
              <a:rPr lang="en-GB" smtClean="0"/>
              <a:t> da </a:t>
            </a:r>
            <a:r>
              <a:rPr lang="en-GB" err="1" smtClean="0"/>
              <a:t>familia</a:t>
            </a:r>
            <a:r>
              <a:rPr lang="en-GB" smtClean="0"/>
              <a:t> </a:t>
            </a:r>
            <a:r>
              <a:rPr lang="en-GB" err="1" smtClean="0"/>
              <a:t>colisional</a:t>
            </a:r>
            <a:r>
              <a:rPr lang="en-GB" smtClean="0"/>
              <a:t> Haumea;</a:t>
            </a:r>
          </a:p>
          <a:p>
            <a:r>
              <a:rPr lang="en-GB" smtClean="0"/>
              <a:t>Estes </a:t>
            </a:r>
            <a:r>
              <a:rPr lang="en-GB" err="1" smtClean="0"/>
              <a:t>corpos</a:t>
            </a:r>
            <a:r>
              <a:rPr lang="en-GB" smtClean="0"/>
              <a:t> </a:t>
            </a:r>
            <a:r>
              <a:rPr lang="en-GB" err="1" smtClean="0"/>
              <a:t>representam</a:t>
            </a:r>
            <a:r>
              <a:rPr lang="en-GB" smtClean="0"/>
              <a:t> um </a:t>
            </a:r>
            <a:r>
              <a:rPr lang="en-GB" err="1" smtClean="0"/>
              <a:t>estágio</a:t>
            </a:r>
            <a:r>
              <a:rPr lang="en-GB" smtClean="0"/>
              <a:t> final do </a:t>
            </a:r>
            <a:r>
              <a:rPr lang="en-GB" err="1" smtClean="0"/>
              <a:t>processo</a:t>
            </a:r>
            <a:r>
              <a:rPr lang="en-GB" smtClean="0"/>
              <a:t> de </a:t>
            </a:r>
            <a:r>
              <a:rPr lang="en-GB" err="1" smtClean="0"/>
              <a:t>acreção</a:t>
            </a:r>
            <a:r>
              <a:rPr lang="en-GB" smtClean="0"/>
              <a:t> no </a:t>
            </a:r>
            <a:r>
              <a:rPr lang="en-GB" err="1"/>
              <a:t>cinturão</a:t>
            </a:r>
            <a:r>
              <a:rPr lang="en-GB"/>
              <a:t> de </a:t>
            </a:r>
            <a:r>
              <a:rPr lang="en-GB" smtClean="0"/>
              <a:t>Kuiper, </a:t>
            </a:r>
            <a:r>
              <a:rPr lang="en-GB" err="1" smtClean="0"/>
              <a:t>permitindo</a:t>
            </a:r>
            <a:r>
              <a:rPr lang="en-GB" smtClean="0"/>
              <a:t> </a:t>
            </a:r>
            <a:r>
              <a:rPr lang="en-GB" err="1" smtClean="0"/>
              <a:t>inferir</a:t>
            </a:r>
            <a:r>
              <a:rPr lang="en-GB" smtClean="0"/>
              <a:t> </a:t>
            </a:r>
            <a:r>
              <a:rPr lang="en-GB" err="1" smtClean="0"/>
              <a:t>os</a:t>
            </a:r>
            <a:r>
              <a:rPr lang="en-GB" smtClean="0"/>
              <a:t> </a:t>
            </a:r>
            <a:r>
              <a:rPr lang="en-GB" err="1" smtClean="0"/>
              <a:t>processos</a:t>
            </a:r>
            <a:r>
              <a:rPr lang="en-GB" smtClean="0"/>
              <a:t> </a:t>
            </a:r>
            <a:r>
              <a:rPr lang="en-GB" err="1" smtClean="0"/>
              <a:t>ativos</a:t>
            </a:r>
            <a:r>
              <a:rPr lang="en-GB" smtClean="0"/>
              <a:t> </a:t>
            </a:r>
            <a:r>
              <a:rPr lang="en-GB" err="1" smtClean="0"/>
              <a:t>nas</a:t>
            </a:r>
            <a:r>
              <a:rPr lang="en-GB" smtClean="0"/>
              <a:t> </a:t>
            </a:r>
            <a:r>
              <a:rPr lang="en-GB" err="1" smtClean="0"/>
              <a:t>regiōes</a:t>
            </a:r>
            <a:r>
              <a:rPr lang="en-GB" smtClean="0"/>
              <a:t> </a:t>
            </a:r>
            <a:r>
              <a:rPr lang="en-GB" err="1" smtClean="0"/>
              <a:t>externas</a:t>
            </a:r>
            <a:r>
              <a:rPr lang="en-GB" smtClean="0"/>
              <a:t> do Sistema Solar.</a:t>
            </a:r>
          </a:p>
          <a:p>
            <a:r>
              <a:rPr lang="en-GB" smtClean="0"/>
              <a:t>Caracterizar a </a:t>
            </a:r>
            <a:r>
              <a:rPr lang="en-GB" err="1" smtClean="0"/>
              <a:t>composição</a:t>
            </a:r>
            <a:r>
              <a:rPr lang="en-GB" smtClean="0"/>
              <a:t> </a:t>
            </a:r>
            <a:r>
              <a:rPr lang="en-GB" err="1" smtClean="0"/>
              <a:t>química</a:t>
            </a:r>
            <a:r>
              <a:rPr lang="en-GB" smtClean="0"/>
              <a:t>, </a:t>
            </a:r>
            <a:r>
              <a:rPr lang="en-GB" err="1" smtClean="0"/>
              <a:t>identificando</a:t>
            </a:r>
            <a:r>
              <a:rPr lang="en-GB" smtClean="0"/>
              <a:t> </a:t>
            </a:r>
            <a:r>
              <a:rPr lang="en-GB" err="1" smtClean="0"/>
              <a:t>novas</a:t>
            </a:r>
            <a:r>
              <a:rPr lang="en-GB" smtClean="0"/>
              <a:t> moléculas;</a:t>
            </a:r>
            <a:endParaRPr lang="en-GB"/>
          </a:p>
          <a:p>
            <a:r>
              <a:rPr lang="en-GB" err="1" smtClean="0"/>
              <a:t>Medir</a:t>
            </a:r>
            <a:r>
              <a:rPr lang="en-GB" smtClean="0"/>
              <a:t> as </a:t>
            </a:r>
            <a:r>
              <a:rPr lang="en-GB" err="1" smtClean="0"/>
              <a:t>razōes</a:t>
            </a:r>
            <a:r>
              <a:rPr lang="en-GB" smtClean="0"/>
              <a:t> entre </a:t>
            </a:r>
            <a:r>
              <a:rPr lang="en-GB" err="1" smtClean="0"/>
              <a:t>isótopos</a:t>
            </a:r>
            <a:r>
              <a:rPr lang="en-GB" smtClean="0"/>
              <a:t> para </a:t>
            </a:r>
            <a:r>
              <a:rPr lang="en-GB" err="1" smtClean="0"/>
              <a:t>alguns</a:t>
            </a:r>
            <a:r>
              <a:rPr lang="en-GB" smtClean="0"/>
              <a:t> </a:t>
            </a:r>
            <a:r>
              <a:rPr lang="en-GB" err="1" smtClean="0"/>
              <a:t>elementos</a:t>
            </a:r>
            <a:r>
              <a:rPr lang="en-GB" smtClean="0"/>
              <a:t> (H, O, C, N);</a:t>
            </a:r>
          </a:p>
          <a:p>
            <a:r>
              <a:rPr lang="en-GB" err="1" smtClean="0"/>
              <a:t>Caracterizar</a:t>
            </a:r>
            <a:r>
              <a:rPr lang="en-GB" smtClean="0"/>
              <a:t> e </a:t>
            </a:r>
            <a:r>
              <a:rPr lang="en-GB" err="1"/>
              <a:t>m</a:t>
            </a:r>
            <a:r>
              <a:rPr lang="en-GB" err="1" smtClean="0"/>
              <a:t>edir</a:t>
            </a:r>
            <a:r>
              <a:rPr lang="en-GB" smtClean="0"/>
              <a:t> </a:t>
            </a:r>
            <a:r>
              <a:rPr lang="en-GB" err="1" smtClean="0"/>
              <a:t>variaçōes</a:t>
            </a:r>
            <a:r>
              <a:rPr lang="en-GB" smtClean="0"/>
              <a:t> de temperatura de corpos individuais.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8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Espectroscopia</a:t>
            </a:r>
            <a:r>
              <a:rPr lang="en-GB" smtClean="0"/>
              <a:t> de </a:t>
            </a:r>
            <a:r>
              <a:rPr lang="en-GB" err="1" smtClean="0"/>
              <a:t>objetos</a:t>
            </a:r>
            <a:r>
              <a:rPr lang="en-GB" smtClean="0"/>
              <a:t> no </a:t>
            </a:r>
            <a:r>
              <a:rPr lang="en-GB" err="1" smtClean="0"/>
              <a:t>Cinturão</a:t>
            </a:r>
            <a:r>
              <a:rPr lang="en-GB" smtClean="0"/>
              <a:t> de Kuiper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67" y="1685068"/>
            <a:ext cx="7237190" cy="5172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4235" y="6526061"/>
            <a:ext cx="1701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hlinkClick r:id="rId3"/>
              </a:rPr>
              <a:t>Norwood+ 2014</a:t>
            </a:r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7138220" y="5486400"/>
            <a:ext cx="1250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</a:rPr>
              <a:t>Prisma NRS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5458" y="5545394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Grisma NIS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056671" y="4188541"/>
            <a:ext cx="129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Grisma NRC</a:t>
            </a:r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014451" y="5112773"/>
            <a:ext cx="117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00B0F0"/>
                </a:solidFill>
              </a:rPr>
              <a:t>Redes NRS</a:t>
            </a:r>
            <a:endParaRPr lang="en-GB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0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err="1" smtClean="0"/>
              <a:t>Modos</a:t>
            </a:r>
            <a:r>
              <a:rPr lang="en-GB" sz="3200" smtClean="0"/>
              <a:t> de </a:t>
            </a:r>
            <a:r>
              <a:rPr lang="en-GB" sz="3200" err="1" smtClean="0"/>
              <a:t>operação</a:t>
            </a:r>
            <a:r>
              <a:rPr lang="en-GB" sz="3200" smtClean="0"/>
              <a:t> e </a:t>
            </a:r>
            <a:r>
              <a:rPr lang="en-GB" sz="3200" err="1" smtClean="0"/>
              <a:t>domínio</a:t>
            </a:r>
            <a:r>
              <a:rPr lang="en-GB" sz="3200" smtClean="0"/>
              <a:t> de </a:t>
            </a:r>
            <a:r>
              <a:rPr lang="en-GB" sz="3200" err="1" smtClean="0"/>
              <a:t>comprimentos</a:t>
            </a:r>
            <a:r>
              <a:rPr lang="en-GB" sz="3200" smtClean="0"/>
              <a:t> de </a:t>
            </a:r>
            <a:r>
              <a:rPr lang="en-GB" sz="3200" err="1" smtClean="0"/>
              <a:t>onda</a:t>
            </a:r>
            <a:endParaRPr lang="en-GB" sz="32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1336052"/>
            <a:ext cx="10296966" cy="5521948"/>
          </a:xfrm>
        </p:spPr>
      </p:pic>
    </p:spTree>
    <p:extLst>
      <p:ext uri="{BB962C8B-B14F-4D97-AF65-F5344CB8AC3E}">
        <p14:creationId xmlns:p14="http://schemas.microsoft.com/office/powerpoint/2010/main" val="2483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Exoplanetas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Técnicas </a:t>
            </a:r>
            <a:r>
              <a:rPr lang="en-GB" err="1" smtClean="0"/>
              <a:t>usadas</a:t>
            </a:r>
            <a:r>
              <a:rPr lang="en-GB" smtClean="0"/>
              <a:t>:</a:t>
            </a:r>
          </a:p>
          <a:p>
            <a:pPr lvl="1"/>
            <a:r>
              <a:rPr lang="en-GB" err="1" smtClean="0"/>
              <a:t>Imageamento</a:t>
            </a:r>
            <a:r>
              <a:rPr lang="en-GB" smtClean="0"/>
              <a:t> coronográfico</a:t>
            </a:r>
          </a:p>
          <a:p>
            <a:pPr lvl="1"/>
            <a:r>
              <a:rPr lang="en-GB" err="1" smtClean="0"/>
              <a:t>Imageamento</a:t>
            </a:r>
            <a:r>
              <a:rPr lang="en-GB" smtClean="0"/>
              <a:t> </a:t>
            </a:r>
            <a:r>
              <a:rPr lang="en-GB" smtClean="0"/>
              <a:t>rápido</a:t>
            </a:r>
            <a:endParaRPr lang="en-GB" smtClean="0"/>
          </a:p>
          <a:p>
            <a:pPr lvl="1"/>
            <a:r>
              <a:rPr lang="en-GB" err="1" smtClean="0"/>
              <a:t>Monitoramento</a:t>
            </a:r>
            <a:r>
              <a:rPr lang="en-GB" smtClean="0"/>
              <a:t> espectroscópico rápido (“Time Series Observations”) </a:t>
            </a:r>
          </a:p>
          <a:p>
            <a:r>
              <a:rPr lang="en-GB" smtClean="0"/>
              <a:t>Observações </a:t>
            </a:r>
            <a:r>
              <a:rPr lang="en-GB" err="1" smtClean="0"/>
              <a:t>visam</a:t>
            </a:r>
            <a:r>
              <a:rPr lang="en-GB" smtClean="0"/>
              <a:t> </a:t>
            </a:r>
            <a:r>
              <a:rPr lang="en-GB" err="1" smtClean="0"/>
              <a:t>melhor</a:t>
            </a:r>
            <a:r>
              <a:rPr lang="en-GB" smtClean="0"/>
              <a:t> </a:t>
            </a:r>
            <a:r>
              <a:rPr lang="en-GB" err="1" smtClean="0"/>
              <a:t>caracterizar</a:t>
            </a:r>
            <a:r>
              <a:rPr lang="en-GB" smtClean="0"/>
              <a:t> </a:t>
            </a:r>
            <a:r>
              <a:rPr lang="en-GB" err="1" smtClean="0"/>
              <a:t>exoplanetas</a:t>
            </a:r>
            <a:r>
              <a:rPr lang="en-GB" smtClean="0"/>
              <a:t> já </a:t>
            </a:r>
            <a:r>
              <a:rPr lang="en-GB" err="1" smtClean="0"/>
              <a:t>conhecidos</a:t>
            </a:r>
            <a:r>
              <a:rPr lang="en-GB" smtClean="0"/>
              <a:t> (de observaçõs no solo, ou das sondas Kepler e TESS) e </a:t>
            </a:r>
            <a:r>
              <a:rPr lang="en-GB" err="1" smtClean="0"/>
              <a:t>possivelmente</a:t>
            </a:r>
            <a:r>
              <a:rPr lang="en-GB" smtClean="0"/>
              <a:t> </a:t>
            </a:r>
            <a:r>
              <a:rPr lang="en-GB" err="1" smtClean="0"/>
              <a:t>descobrir</a:t>
            </a:r>
            <a:r>
              <a:rPr lang="en-GB" smtClean="0"/>
              <a:t> </a:t>
            </a:r>
            <a:r>
              <a:rPr lang="en-GB" err="1" smtClean="0"/>
              <a:t>novos</a:t>
            </a:r>
            <a:r>
              <a:rPr lang="en-GB" smtClean="0"/>
              <a:t> </a:t>
            </a:r>
            <a:r>
              <a:rPr lang="en-GB" err="1" smtClean="0"/>
              <a:t>planetas</a:t>
            </a:r>
            <a:r>
              <a:rPr lang="en-GB" smtClean="0"/>
              <a:t> </a:t>
            </a:r>
            <a:r>
              <a:rPr lang="en-GB" err="1" smtClean="0"/>
              <a:t>nestes</a:t>
            </a:r>
            <a:r>
              <a:rPr lang="en-GB" smtClean="0"/>
              <a:t> </a:t>
            </a:r>
            <a:r>
              <a:rPr lang="en-GB" err="1" smtClean="0"/>
              <a:t>sistemas</a:t>
            </a:r>
            <a:r>
              <a:rPr lang="en-GB" smtClean="0"/>
              <a:t>.</a:t>
            </a:r>
            <a:endParaRPr lang="en-GB" smtClean="0"/>
          </a:p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1087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err="1" smtClean="0"/>
              <a:t>Os</a:t>
            </a:r>
            <a:r>
              <a:rPr lang="en-GB" smtClean="0"/>
              <a:t> </a:t>
            </a:r>
            <a:r>
              <a:rPr lang="en-GB" err="1" smtClean="0"/>
              <a:t>projetos</a:t>
            </a:r>
            <a:r>
              <a:rPr lang="en-GB" smtClean="0"/>
              <a:t> de tempo </a:t>
            </a:r>
            <a:r>
              <a:rPr lang="en-GB" err="1" smtClean="0"/>
              <a:t>garantido</a:t>
            </a:r>
            <a:r>
              <a:rPr lang="en-GB" smtClean="0"/>
              <a:t> </a:t>
            </a:r>
            <a:r>
              <a:rPr lang="en-GB" err="1" smtClean="0"/>
              <a:t>em</a:t>
            </a:r>
            <a:r>
              <a:rPr lang="en-GB" smtClean="0"/>
              <a:t> </a:t>
            </a:r>
            <a:r>
              <a:rPr lang="en-GB" err="1" smtClean="0"/>
              <a:t>exoplanetas</a:t>
            </a:r>
            <a:r>
              <a:rPr lang="en-GB" smtClean="0"/>
              <a:t> tem </a:t>
            </a:r>
            <a:r>
              <a:rPr lang="en-GB" err="1" smtClean="0"/>
              <a:t>como</a:t>
            </a:r>
            <a:r>
              <a:rPr lang="en-GB" smtClean="0"/>
              <a:t> </a:t>
            </a:r>
            <a:r>
              <a:rPr lang="en-GB" err="1" smtClean="0"/>
              <a:t>objetivo</a:t>
            </a:r>
            <a:endParaRPr lang="en-GB" smtClean="0"/>
          </a:p>
          <a:p>
            <a:pPr lvl="1"/>
            <a:r>
              <a:rPr lang="en-GB" err="1" smtClean="0"/>
              <a:t>Usar</a:t>
            </a:r>
            <a:r>
              <a:rPr lang="en-GB" smtClean="0"/>
              <a:t> observaçōes de </a:t>
            </a:r>
            <a:r>
              <a:rPr lang="en-GB" err="1" smtClean="0"/>
              <a:t>tres</a:t>
            </a:r>
            <a:r>
              <a:rPr lang="en-GB" smtClean="0"/>
              <a:t> </a:t>
            </a:r>
            <a:r>
              <a:rPr lang="en-GB" err="1" smtClean="0"/>
              <a:t>estrelas</a:t>
            </a:r>
            <a:r>
              <a:rPr lang="en-GB"/>
              <a:t> </a:t>
            </a:r>
            <a:r>
              <a:rPr lang="en-GB" smtClean="0"/>
              <a:t>próximas com discos de </a:t>
            </a:r>
            <a:r>
              <a:rPr lang="en-GB" err="1" smtClean="0"/>
              <a:t>poeira</a:t>
            </a:r>
            <a:r>
              <a:rPr lang="en-GB" smtClean="0"/>
              <a:t> (</a:t>
            </a:r>
            <a:r>
              <a:rPr lang="el-GR" smtClean="0"/>
              <a:t>ε</a:t>
            </a:r>
            <a:r>
              <a:rPr lang="en-GB" smtClean="0"/>
              <a:t> </a:t>
            </a:r>
            <a:r>
              <a:rPr lang="en-GB" err="1" smtClean="0"/>
              <a:t>eri</a:t>
            </a:r>
            <a:r>
              <a:rPr lang="en-GB" smtClean="0"/>
              <a:t>, Fomalhaut, Vega), </a:t>
            </a:r>
            <a:r>
              <a:rPr lang="en-GB" err="1" smtClean="0"/>
              <a:t>combinadas</a:t>
            </a:r>
            <a:r>
              <a:rPr lang="en-GB" smtClean="0"/>
              <a:t> com o Sistema Solar para </a:t>
            </a:r>
            <a:r>
              <a:rPr lang="en-GB" err="1" smtClean="0"/>
              <a:t>servir</a:t>
            </a:r>
            <a:r>
              <a:rPr lang="en-GB" smtClean="0"/>
              <a:t> </a:t>
            </a:r>
            <a:r>
              <a:rPr lang="en-GB" err="1" smtClean="0"/>
              <a:t>como</a:t>
            </a:r>
            <a:r>
              <a:rPr lang="en-GB" smtClean="0"/>
              <a:t> padrão  </a:t>
            </a:r>
            <a:r>
              <a:rPr lang="en-GB" err="1" smtClean="0"/>
              <a:t>na</a:t>
            </a:r>
            <a:r>
              <a:rPr lang="en-GB" smtClean="0"/>
              <a:t> interpretação de </a:t>
            </a:r>
            <a:r>
              <a:rPr lang="en-GB" err="1" smtClean="0"/>
              <a:t>objetos</a:t>
            </a:r>
            <a:r>
              <a:rPr lang="en-GB" smtClean="0"/>
              <a:t> </a:t>
            </a:r>
            <a:r>
              <a:rPr lang="en-GB" err="1" smtClean="0"/>
              <a:t>mais</a:t>
            </a:r>
            <a:r>
              <a:rPr lang="en-GB" smtClean="0"/>
              <a:t> </a:t>
            </a:r>
            <a:r>
              <a:rPr lang="en-GB" err="1" smtClean="0"/>
              <a:t>distantes</a:t>
            </a:r>
            <a:r>
              <a:rPr lang="en-GB" smtClean="0"/>
              <a:t>  </a:t>
            </a:r>
            <a:r>
              <a:rPr lang="en-GB" err="1" smtClean="0"/>
              <a:t>identificados</a:t>
            </a:r>
            <a:r>
              <a:rPr lang="en-GB" smtClean="0"/>
              <a:t> </a:t>
            </a:r>
            <a:r>
              <a:rPr lang="en-GB" err="1" smtClean="0"/>
              <a:t>apenas</a:t>
            </a:r>
            <a:r>
              <a:rPr lang="en-GB" smtClean="0"/>
              <a:t> pela distribuição de </a:t>
            </a:r>
            <a:r>
              <a:rPr lang="en-GB" err="1" smtClean="0"/>
              <a:t>energia</a:t>
            </a:r>
            <a:r>
              <a:rPr lang="en-GB" smtClean="0"/>
              <a:t> </a:t>
            </a:r>
            <a:r>
              <a:rPr lang="en-GB" err="1" smtClean="0"/>
              <a:t>espectral</a:t>
            </a:r>
            <a:r>
              <a:rPr lang="en-GB" smtClean="0"/>
              <a:t>. </a:t>
            </a:r>
            <a:r>
              <a:rPr lang="en-GB" err="1" smtClean="0"/>
              <a:t>Estas</a:t>
            </a:r>
            <a:r>
              <a:rPr lang="en-GB" smtClean="0"/>
              <a:t> observaçōes </a:t>
            </a:r>
            <a:r>
              <a:rPr lang="en-GB" smtClean="0"/>
              <a:t>serão </a:t>
            </a:r>
            <a:r>
              <a:rPr lang="en-GB" err="1" smtClean="0"/>
              <a:t>usadas</a:t>
            </a:r>
            <a:r>
              <a:rPr lang="en-GB" smtClean="0"/>
              <a:t> para </a:t>
            </a:r>
            <a:r>
              <a:rPr lang="en-GB" err="1" smtClean="0"/>
              <a:t>determinar</a:t>
            </a:r>
            <a:r>
              <a:rPr lang="en-GB" smtClean="0"/>
              <a:t> </a:t>
            </a:r>
            <a:r>
              <a:rPr lang="en-GB" smtClean="0"/>
              <a:t>possíveis cenários  </a:t>
            </a:r>
            <a:r>
              <a:rPr lang="en-GB" smtClean="0"/>
              <a:t>para a formação da </a:t>
            </a:r>
            <a:r>
              <a:rPr lang="en-GB" err="1" smtClean="0"/>
              <a:t>poeira</a:t>
            </a:r>
            <a:r>
              <a:rPr lang="en-GB" smtClean="0"/>
              <a:t> zodiacal – evaporação de </a:t>
            </a:r>
            <a:r>
              <a:rPr lang="en-GB" err="1" smtClean="0"/>
              <a:t>cometas</a:t>
            </a:r>
            <a:r>
              <a:rPr lang="en-GB" smtClean="0"/>
              <a:t>  </a:t>
            </a:r>
            <a:r>
              <a:rPr lang="en-GB" err="1" smtClean="0"/>
              <a:t>na</a:t>
            </a:r>
            <a:r>
              <a:rPr lang="en-GB" smtClean="0"/>
              <a:t> </a:t>
            </a:r>
            <a:r>
              <a:rPr lang="en-GB" err="1" smtClean="0"/>
              <a:t>linha</a:t>
            </a:r>
            <a:r>
              <a:rPr lang="en-GB" smtClean="0"/>
              <a:t> de neve  </a:t>
            </a:r>
            <a:r>
              <a:rPr lang="en-GB" err="1" smtClean="0"/>
              <a:t>ou</a:t>
            </a:r>
            <a:r>
              <a:rPr lang="en-GB" smtClean="0"/>
              <a:t> o acúmulo de planetésimos </a:t>
            </a:r>
            <a:r>
              <a:rPr lang="en-GB" err="1" smtClean="0"/>
              <a:t>em</a:t>
            </a:r>
            <a:r>
              <a:rPr lang="en-GB" smtClean="0"/>
              <a:t> discos protoplanetários .</a:t>
            </a:r>
          </a:p>
          <a:p>
            <a:pPr lvl="1"/>
            <a:r>
              <a:rPr lang="en-GB" smtClean="0"/>
              <a:t>A alta resolução espacial do JWST  permitirá observações </a:t>
            </a:r>
            <a:r>
              <a:rPr lang="en-GB" smtClean="0"/>
              <a:t>espectroscópicas </a:t>
            </a:r>
            <a:r>
              <a:rPr lang="en-GB"/>
              <a:t>de planetas suficientemente distantes da estrela </a:t>
            </a:r>
            <a:r>
              <a:rPr lang="en-GB" smtClean="0"/>
              <a:t>primária </a:t>
            </a:r>
            <a:r>
              <a:rPr lang="en-GB" smtClean="0"/>
              <a:t>usadas para</a:t>
            </a:r>
            <a:r>
              <a:rPr lang="en-GB" smtClean="0"/>
              <a:t> </a:t>
            </a:r>
            <a:r>
              <a:rPr lang="en-GB" smtClean="0"/>
              <a:t>analisar </a:t>
            </a:r>
            <a:r>
              <a:rPr lang="en-GB"/>
              <a:t>os espectros de objetos que </a:t>
            </a:r>
            <a:r>
              <a:rPr lang="en-GB" smtClean="0"/>
              <a:t>estão </a:t>
            </a:r>
            <a:r>
              <a:rPr lang="en-GB"/>
              <a:t>abaixo </a:t>
            </a:r>
            <a:r>
              <a:rPr lang="en-GB" smtClean="0"/>
              <a:t>do limite de </a:t>
            </a:r>
            <a:r>
              <a:rPr lang="en-GB"/>
              <a:t>queima de </a:t>
            </a:r>
            <a:r>
              <a:rPr lang="en-GB" smtClean="0"/>
              <a:t>deutério.</a:t>
            </a:r>
          </a:p>
          <a:p>
            <a:pPr lvl="1"/>
            <a:r>
              <a:rPr lang="en-GB" err="1" smtClean="0"/>
              <a:t>Observar</a:t>
            </a:r>
            <a:r>
              <a:rPr lang="en-GB" smtClean="0"/>
              <a:t> o Sistema planetário de HR 8799, </a:t>
            </a:r>
            <a:r>
              <a:rPr lang="en-GB" err="1" smtClean="0"/>
              <a:t>visando</a:t>
            </a:r>
            <a:r>
              <a:rPr lang="en-GB" smtClean="0"/>
              <a:t> </a:t>
            </a:r>
            <a:r>
              <a:rPr lang="en-GB" err="1" smtClean="0"/>
              <a:t>identificar</a:t>
            </a:r>
            <a:r>
              <a:rPr lang="en-GB" smtClean="0"/>
              <a:t> </a:t>
            </a:r>
            <a:r>
              <a:rPr lang="en-GB" err="1" smtClean="0"/>
              <a:t>novos</a:t>
            </a:r>
            <a:r>
              <a:rPr lang="en-GB" smtClean="0"/>
              <a:t> possíveis </a:t>
            </a:r>
            <a:r>
              <a:rPr lang="en-GB" err="1" smtClean="0"/>
              <a:t>planetas</a:t>
            </a:r>
            <a:r>
              <a:rPr lang="en-GB" smtClean="0"/>
              <a:t> com </a:t>
            </a:r>
            <a:r>
              <a:rPr lang="en-GB" err="1" smtClean="0"/>
              <a:t>massas</a:t>
            </a:r>
            <a:r>
              <a:rPr lang="en-GB" smtClean="0"/>
              <a:t> &lt; 1 M</a:t>
            </a:r>
            <a:r>
              <a:rPr lang="en-GB" baseline="-25000" smtClean="0">
                <a:latin typeface="Sylfaen" panose="010A0502050306030303" pitchFamily="18" charset="0"/>
              </a:rPr>
              <a:t>Jup</a:t>
            </a:r>
            <a:r>
              <a:rPr lang="en-GB" smtClean="0"/>
              <a:t> e </a:t>
            </a:r>
            <a:r>
              <a:rPr lang="en-GB" err="1" smtClean="0"/>
              <a:t>caracterizar</a:t>
            </a:r>
            <a:r>
              <a:rPr lang="en-GB" smtClean="0"/>
              <a:t> as </a:t>
            </a:r>
            <a:r>
              <a:rPr lang="en-GB" err="1" smtClean="0"/>
              <a:t>propriedades</a:t>
            </a:r>
            <a:r>
              <a:rPr lang="en-GB" smtClean="0"/>
              <a:t> dos </a:t>
            </a:r>
            <a:r>
              <a:rPr lang="en-GB" err="1" smtClean="0"/>
              <a:t>planetas</a:t>
            </a:r>
            <a:r>
              <a:rPr lang="en-GB" smtClean="0"/>
              <a:t> já conhecidos.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11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err="1" smtClean="0"/>
              <a:t>Distribuição</a:t>
            </a:r>
            <a:r>
              <a:rPr lang="en-GB" sz="4000" smtClean="0"/>
              <a:t> de </a:t>
            </a:r>
            <a:r>
              <a:rPr lang="en-GB" sz="4000" err="1" smtClean="0"/>
              <a:t>exoplanetas</a:t>
            </a:r>
            <a:r>
              <a:rPr lang="en-GB" sz="4000" smtClean="0"/>
              <a:t> e </a:t>
            </a:r>
            <a:r>
              <a:rPr lang="en-GB" sz="4000" err="1" smtClean="0"/>
              <a:t>método</a:t>
            </a:r>
            <a:r>
              <a:rPr lang="en-GB" sz="4000" smtClean="0"/>
              <a:t> de detecção</a:t>
            </a:r>
            <a:br>
              <a:rPr lang="en-GB" sz="4000" smtClean="0"/>
            </a:br>
            <a:r>
              <a:rPr lang="en-GB" sz="4000" smtClean="0"/>
              <a:t>(</a:t>
            </a:r>
            <a:r>
              <a:rPr lang="en-GB" sz="3200" smtClean="0"/>
              <a:t>fonte: exoplanets.org</a:t>
            </a:r>
            <a:r>
              <a:rPr lang="en-GB" sz="4000" smtClean="0"/>
              <a:t>)</a:t>
            </a:r>
            <a:endParaRPr lang="en-GB" sz="40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998" y="1771650"/>
            <a:ext cx="6781800" cy="5086350"/>
          </a:xfrm>
        </p:spPr>
      </p:pic>
      <p:sp>
        <p:nvSpPr>
          <p:cNvPr id="6" name="TextBox 5"/>
          <p:cNvSpPr txBox="1"/>
          <p:nvPr/>
        </p:nvSpPr>
        <p:spPr>
          <a:xfrm>
            <a:off x="3043825" y="4008329"/>
            <a:ext cx="1019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solidFill>
                  <a:srgbClr val="FF0000"/>
                </a:solidFill>
              </a:rPr>
              <a:t>Transitos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52778" y="4334005"/>
            <a:ext cx="1298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solidFill>
                  <a:schemeClr val="accent6">
                    <a:lumMod val="75000"/>
                  </a:schemeClr>
                </a:solidFill>
              </a:rPr>
              <a:t>Microlentes</a:t>
            </a:r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8662" y="2480154"/>
            <a:ext cx="148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solidFill>
                  <a:schemeClr val="accent4">
                    <a:lumMod val="75000"/>
                  </a:schemeClr>
                </a:solidFill>
              </a:rPr>
              <a:t>imageamento</a:t>
            </a:r>
            <a:endParaRPr lang="en-GB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3562" y="1954060"/>
            <a:ext cx="1304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solidFill>
                  <a:schemeClr val="accent1">
                    <a:lumMod val="75000"/>
                  </a:schemeClr>
                </a:solidFill>
              </a:rPr>
              <a:t>Velocidades</a:t>
            </a:r>
            <a:endParaRPr lang="en-GB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err="1" smtClean="0">
                <a:solidFill>
                  <a:schemeClr val="accent1">
                    <a:lumMod val="75000"/>
                  </a:schemeClr>
                </a:solidFill>
              </a:rPr>
              <a:t>radiais</a:t>
            </a:r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Imageamento</a:t>
            </a:r>
            <a:r>
              <a:rPr lang="en-GB" smtClean="0"/>
              <a:t> </a:t>
            </a:r>
            <a:r>
              <a:rPr lang="en-GB" err="1" smtClean="0"/>
              <a:t>Coronografico</a:t>
            </a:r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94" y="1713371"/>
            <a:ext cx="8756650" cy="4933950"/>
          </a:xfrm>
        </p:spPr>
      </p:pic>
      <p:sp>
        <p:nvSpPr>
          <p:cNvPr id="2" name="TextBox 1"/>
          <p:cNvSpPr txBox="1"/>
          <p:nvPr/>
        </p:nvSpPr>
        <p:spPr>
          <a:xfrm>
            <a:off x="8354860" y="6488668"/>
            <a:ext cx="128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Girard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31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O </a:t>
            </a:r>
            <a:r>
              <a:rPr lang="en-GB" err="1" smtClean="0"/>
              <a:t>uso</a:t>
            </a:r>
            <a:r>
              <a:rPr lang="en-GB" smtClean="0"/>
              <a:t> de </a:t>
            </a:r>
            <a:r>
              <a:rPr lang="en-GB" err="1" smtClean="0"/>
              <a:t>coronógrafos</a:t>
            </a:r>
            <a:r>
              <a:rPr lang="en-GB" smtClean="0"/>
              <a:t> </a:t>
            </a:r>
            <a:r>
              <a:rPr lang="en-GB" err="1" smtClean="0"/>
              <a:t>permite</a:t>
            </a:r>
            <a:r>
              <a:rPr lang="en-GB" smtClean="0"/>
              <a:t> </a:t>
            </a:r>
            <a:r>
              <a:rPr lang="en-GB" err="1" smtClean="0"/>
              <a:t>realçar</a:t>
            </a:r>
            <a:r>
              <a:rPr lang="en-GB" smtClean="0"/>
              <a:t> o </a:t>
            </a:r>
            <a:r>
              <a:rPr lang="en-GB" err="1" smtClean="0"/>
              <a:t>contraste</a:t>
            </a:r>
            <a:r>
              <a:rPr lang="en-GB" smtClean="0"/>
              <a:t> entre  o </a:t>
            </a:r>
            <a:r>
              <a:rPr lang="en-GB" err="1" smtClean="0"/>
              <a:t>objeto</a:t>
            </a:r>
            <a:r>
              <a:rPr lang="en-GB" smtClean="0"/>
              <a:t> </a:t>
            </a:r>
            <a:r>
              <a:rPr lang="en-GB" err="1" smtClean="0"/>
              <a:t>primário</a:t>
            </a:r>
            <a:r>
              <a:rPr lang="en-GB" smtClean="0"/>
              <a:t> e secundário</a:t>
            </a:r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025" y="1700360"/>
            <a:ext cx="6748604" cy="5139925"/>
          </a:xfrm>
        </p:spPr>
      </p:pic>
      <p:sp>
        <p:nvSpPr>
          <p:cNvPr id="3" name="TextBox 2"/>
          <p:cNvSpPr txBox="1"/>
          <p:nvPr/>
        </p:nvSpPr>
        <p:spPr>
          <a:xfrm>
            <a:off x="7665928" y="6463430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hlinkClick r:id="rId3"/>
              </a:rPr>
              <a:t>Beichman</a:t>
            </a:r>
            <a:r>
              <a:rPr lang="en-GB" smtClean="0">
                <a:hlinkClick r:id="rId3"/>
              </a:rPr>
              <a:t>+ 2010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19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Detecção</a:t>
            </a:r>
            <a:r>
              <a:rPr lang="en-GB" smtClean="0"/>
              <a:t> </a:t>
            </a:r>
            <a:r>
              <a:rPr lang="en-GB" err="1" smtClean="0"/>
              <a:t>direta</a:t>
            </a:r>
            <a:r>
              <a:rPr lang="en-GB" smtClean="0"/>
              <a:t>: </a:t>
            </a:r>
            <a:r>
              <a:rPr lang="en-GB" err="1" smtClean="0"/>
              <a:t>sistema</a:t>
            </a:r>
            <a:r>
              <a:rPr lang="en-GB" smtClean="0"/>
              <a:t> </a:t>
            </a:r>
            <a:r>
              <a:rPr lang="en-GB" err="1" smtClean="0"/>
              <a:t>planetário</a:t>
            </a:r>
            <a:r>
              <a:rPr lang="en-GB" smtClean="0"/>
              <a:t> HR8799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image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32389" y="1588159"/>
            <a:ext cx="7592568" cy="4834890"/>
          </a:xfrm>
          <a:prstGeom prst="rect">
            <a:avLst/>
          </a:prstGeom>
          <a:ln/>
        </p:spPr>
      </p:pic>
      <p:sp>
        <p:nvSpPr>
          <p:cNvPr id="6" name="TextBox 5"/>
          <p:cNvSpPr txBox="1"/>
          <p:nvPr/>
        </p:nvSpPr>
        <p:spPr>
          <a:xfrm>
            <a:off x="1370289" y="6353770"/>
            <a:ext cx="8797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err="1" smtClean="0"/>
              <a:t>Imagem</a:t>
            </a:r>
            <a:r>
              <a:rPr lang="en-GB" sz="2800" smtClean="0"/>
              <a:t> </a:t>
            </a:r>
            <a:r>
              <a:rPr lang="en-GB" sz="2800" err="1" smtClean="0"/>
              <a:t>na</a:t>
            </a:r>
            <a:r>
              <a:rPr lang="en-GB" sz="2800" smtClean="0"/>
              <a:t> Banda H com VLT/SPHERE </a:t>
            </a:r>
            <a:r>
              <a:rPr lang="en-GB" sz="2800" err="1" smtClean="0"/>
              <a:t>por</a:t>
            </a:r>
            <a:r>
              <a:rPr lang="en-GB" sz="2800" smtClean="0"/>
              <a:t> Wertz et al. 2017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95652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err="1" smtClean="0"/>
              <a:t>Transitos</a:t>
            </a:r>
            <a:r>
              <a:rPr lang="en-GB" smtClean="0"/>
              <a:t> planetários</a:t>
            </a:r>
          </a:p>
          <a:p>
            <a:pPr lvl="1"/>
            <a:r>
              <a:rPr lang="en-GB" smtClean="0"/>
              <a:t>As </a:t>
            </a:r>
            <a:r>
              <a:rPr lang="en-GB" err="1" smtClean="0"/>
              <a:t>medidas</a:t>
            </a:r>
            <a:r>
              <a:rPr lang="en-GB" smtClean="0"/>
              <a:t> de </a:t>
            </a:r>
            <a:r>
              <a:rPr lang="en-GB" err="1" smtClean="0"/>
              <a:t>fotometria</a:t>
            </a:r>
            <a:r>
              <a:rPr lang="en-GB" smtClean="0"/>
              <a:t> </a:t>
            </a:r>
            <a:r>
              <a:rPr lang="en-GB" err="1" smtClean="0"/>
              <a:t>possibilitarão</a:t>
            </a:r>
            <a:r>
              <a:rPr lang="en-GB"/>
              <a:t> </a:t>
            </a:r>
            <a:r>
              <a:rPr lang="en-GB" smtClean="0"/>
              <a:t>determinar</a:t>
            </a:r>
          </a:p>
          <a:p>
            <a:pPr lvl="2"/>
            <a:r>
              <a:rPr lang="en-GB" smtClean="0"/>
              <a:t>Razão entre </a:t>
            </a:r>
            <a:r>
              <a:rPr lang="en-GB" err="1" smtClean="0"/>
              <a:t>raio</a:t>
            </a:r>
            <a:r>
              <a:rPr lang="en-GB" smtClean="0"/>
              <a:t> do </a:t>
            </a:r>
            <a:r>
              <a:rPr lang="en-GB" err="1" smtClean="0"/>
              <a:t>planeta</a:t>
            </a:r>
            <a:r>
              <a:rPr lang="en-GB" smtClean="0"/>
              <a:t> e da </a:t>
            </a:r>
            <a:r>
              <a:rPr lang="en-GB" err="1" smtClean="0"/>
              <a:t>estrela</a:t>
            </a:r>
            <a:endParaRPr lang="en-GB" smtClean="0"/>
          </a:p>
          <a:p>
            <a:pPr lvl="2"/>
            <a:r>
              <a:rPr lang="en-GB" smtClean="0"/>
              <a:t>Densidade média da </a:t>
            </a:r>
            <a:r>
              <a:rPr lang="en-GB" err="1" smtClean="0"/>
              <a:t>estrela</a:t>
            </a:r>
            <a:endParaRPr lang="en-GB" smtClean="0"/>
          </a:p>
          <a:p>
            <a:pPr lvl="2"/>
            <a:r>
              <a:rPr lang="en-GB" err="1" smtClean="0"/>
              <a:t>Gravidade</a:t>
            </a:r>
            <a:r>
              <a:rPr lang="en-GB" smtClean="0"/>
              <a:t> superficial do planeta</a:t>
            </a:r>
          </a:p>
          <a:p>
            <a:pPr lvl="1"/>
            <a:r>
              <a:rPr lang="en-GB" smtClean="0"/>
              <a:t>Espectroscopia  permitirá medir a  absorção da </a:t>
            </a:r>
            <a:r>
              <a:rPr lang="en-GB"/>
              <a:t>luz da estrela </a:t>
            </a:r>
            <a:r>
              <a:rPr lang="en-GB" smtClean="0"/>
              <a:t>através </a:t>
            </a:r>
            <a:r>
              <a:rPr lang="en-GB"/>
              <a:t>da atmosfera </a:t>
            </a:r>
            <a:r>
              <a:rPr lang="en-GB" smtClean="0"/>
              <a:t>do planeta e medir emissão </a:t>
            </a:r>
            <a:r>
              <a:rPr lang="en-GB"/>
              <a:t>do planeta </a:t>
            </a:r>
            <a:r>
              <a:rPr lang="en-GB" smtClean="0"/>
              <a:t>em outras fases da órbita. Estas medidas permitirão </a:t>
            </a:r>
            <a:r>
              <a:rPr lang="en-GB"/>
              <a:t>caracterizar a atmosfera  dos </a:t>
            </a:r>
            <a:r>
              <a:rPr lang="en-GB" smtClean="0"/>
              <a:t>planetas.</a:t>
            </a:r>
            <a:endParaRPr lang="en-GB"/>
          </a:p>
          <a:p>
            <a:pPr marL="0" indent="0">
              <a:buNone/>
            </a:pPr>
            <a:endParaRPr lang="en-GB" smtClean="0"/>
          </a:p>
          <a:p>
            <a:pPr lvl="2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89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Detecção</a:t>
            </a:r>
            <a:r>
              <a:rPr lang="en-GB" smtClean="0"/>
              <a:t> </a:t>
            </a:r>
            <a:r>
              <a:rPr lang="en-GB" err="1" smtClean="0"/>
              <a:t>usando</a:t>
            </a:r>
            <a:r>
              <a:rPr lang="en-GB" smtClean="0"/>
              <a:t> </a:t>
            </a:r>
            <a:r>
              <a:rPr lang="en-GB" err="1" smtClean="0"/>
              <a:t>curvas</a:t>
            </a:r>
            <a:r>
              <a:rPr lang="en-GB" smtClean="0"/>
              <a:t> </a:t>
            </a:r>
            <a:r>
              <a:rPr lang="en-GB" err="1" smtClean="0"/>
              <a:t>fotométricas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28" y="1781842"/>
            <a:ext cx="7855649" cy="507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smtClean="0"/>
              <a:t>JWST </a:t>
            </a:r>
            <a:r>
              <a:rPr lang="en-GB" sz="2800" err="1" smtClean="0"/>
              <a:t>permitirá</a:t>
            </a:r>
            <a:r>
              <a:rPr lang="en-GB" sz="2800" smtClean="0"/>
              <a:t> </a:t>
            </a:r>
            <a:r>
              <a:rPr lang="en-GB" sz="2800" err="1" smtClean="0"/>
              <a:t>aplicar</a:t>
            </a:r>
            <a:r>
              <a:rPr lang="en-GB" sz="2800" smtClean="0"/>
              <a:t> </a:t>
            </a:r>
            <a:r>
              <a:rPr lang="en-GB" sz="2800" err="1" smtClean="0"/>
              <a:t>esta</a:t>
            </a:r>
            <a:r>
              <a:rPr lang="en-GB" sz="2800" smtClean="0"/>
              <a:t> </a:t>
            </a:r>
            <a:r>
              <a:rPr lang="en-GB" sz="2800" err="1" smtClean="0"/>
              <a:t>técnica</a:t>
            </a:r>
            <a:r>
              <a:rPr lang="en-GB" sz="2800" smtClean="0"/>
              <a:t> </a:t>
            </a:r>
            <a:r>
              <a:rPr lang="en-GB" sz="2800" err="1" smtClean="0"/>
              <a:t>em</a:t>
            </a:r>
            <a:r>
              <a:rPr lang="en-GB" sz="2800" smtClean="0"/>
              <a:t> espectroscopia por combinar as variações fotométricas com mudanças espectrais</a:t>
            </a:r>
            <a:endParaRPr lang="en-GB" sz="28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360" y="1650258"/>
            <a:ext cx="7155751" cy="5016627"/>
          </a:xfrm>
        </p:spPr>
      </p:pic>
      <p:sp>
        <p:nvSpPr>
          <p:cNvPr id="6" name="TextBox 5"/>
          <p:cNvSpPr txBox="1"/>
          <p:nvPr/>
        </p:nvSpPr>
        <p:spPr>
          <a:xfrm>
            <a:off x="7678454" y="6363408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hlinkClick r:id="rId3"/>
              </a:rPr>
              <a:t>Beichman</a:t>
            </a:r>
            <a:r>
              <a:rPr lang="en-GB" smtClean="0">
                <a:hlinkClick r:id="rId3"/>
              </a:rPr>
              <a:t>+ 2014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98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0" y="1781470"/>
            <a:ext cx="11506029" cy="3392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Simulação</a:t>
            </a:r>
            <a:r>
              <a:rPr lang="en-GB" smtClean="0"/>
              <a:t> </a:t>
            </a:r>
            <a:r>
              <a:rPr lang="en-GB" err="1" smtClean="0"/>
              <a:t>usando</a:t>
            </a:r>
            <a:r>
              <a:rPr lang="en-GB" smtClean="0"/>
              <a:t> </a:t>
            </a:r>
            <a:r>
              <a:rPr lang="en-GB" err="1" smtClean="0"/>
              <a:t>NIRSpec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92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Lançamento</a:t>
            </a:r>
            <a:r>
              <a:rPr lang="en-GB" smtClean="0"/>
              <a:t> e </a:t>
            </a:r>
            <a:r>
              <a:rPr lang="en-GB" err="1" smtClean="0"/>
              <a:t>órbita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err="1" smtClean="0"/>
              <a:t>Lançamento</a:t>
            </a:r>
            <a:r>
              <a:rPr lang="en-GB" smtClean="0"/>
              <a:t> marcado </a:t>
            </a:r>
            <a:r>
              <a:rPr lang="en-GB" smtClean="0"/>
              <a:t>para </a:t>
            </a:r>
            <a:r>
              <a:rPr lang="en-GB" smtClean="0"/>
              <a:t>18 de </a:t>
            </a:r>
            <a:r>
              <a:rPr lang="en-GB" err="1" smtClean="0"/>
              <a:t>Dezembro</a:t>
            </a:r>
            <a:r>
              <a:rPr lang="en-GB" smtClean="0"/>
              <a:t> 2021 </a:t>
            </a:r>
            <a:r>
              <a:rPr lang="en-GB" smtClean="0"/>
              <a:t>em</a:t>
            </a:r>
            <a:r>
              <a:rPr lang="en-GB" smtClean="0"/>
              <a:t> </a:t>
            </a:r>
            <a:r>
              <a:rPr lang="en-GB" smtClean="0"/>
              <a:t>Kourou na Guiana </a:t>
            </a:r>
            <a:r>
              <a:rPr lang="en-GB" smtClean="0"/>
              <a:t>Francesa.</a:t>
            </a:r>
            <a:endParaRPr lang="en-GB" smtClean="0"/>
          </a:p>
          <a:p>
            <a:r>
              <a:rPr lang="en-GB" err="1" smtClean="0"/>
              <a:t>Órbita</a:t>
            </a:r>
            <a:r>
              <a:rPr lang="en-GB" smtClean="0"/>
              <a:t> solar </a:t>
            </a:r>
            <a:r>
              <a:rPr lang="en-GB" err="1" smtClean="0"/>
              <a:t>em</a:t>
            </a:r>
            <a:r>
              <a:rPr lang="en-GB" smtClean="0"/>
              <a:t> </a:t>
            </a:r>
            <a:r>
              <a:rPr lang="en-GB" err="1" smtClean="0"/>
              <a:t>torno</a:t>
            </a:r>
            <a:r>
              <a:rPr lang="en-GB" smtClean="0"/>
              <a:t> do Ponto </a:t>
            </a:r>
            <a:r>
              <a:rPr lang="en-GB" err="1" smtClean="0"/>
              <a:t>Lagrangeano</a:t>
            </a:r>
            <a:r>
              <a:rPr lang="en-GB" smtClean="0"/>
              <a:t> L2 do Sistema Sol-Terra.</a:t>
            </a:r>
          </a:p>
          <a:p>
            <a:r>
              <a:rPr lang="en-GB"/>
              <a:t>Intervalo entre lançamento e inicio de operaçōes de 180 dias.</a:t>
            </a:r>
          </a:p>
          <a:p>
            <a:r>
              <a:rPr lang="en-GB"/>
              <a:t>Aproximadamente 100 dias entre lançamento e chegada em L2.</a:t>
            </a:r>
          </a:p>
          <a:p>
            <a:r>
              <a:rPr lang="en-GB"/>
              <a:t>Atividades de caracterização e calibração dos instrumentos começam  quando  a temperatura atingir ~ 59K </a:t>
            </a:r>
          </a:p>
          <a:p>
            <a:pPr marL="0" indent="0">
              <a:buNone/>
            </a:pPr>
            <a:endParaRPr lang="en-GB" smtClean="0"/>
          </a:p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72071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Discos circum-estelares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Fase na evolução de estrelas  após a formação de planetas ;</a:t>
            </a:r>
          </a:p>
          <a:p>
            <a:r>
              <a:rPr lang="en-GB" smtClean="0"/>
              <a:t>A estrela proto-típica é </a:t>
            </a:r>
            <a:r>
              <a:rPr lang="el-GR" smtClean="0"/>
              <a:t>β</a:t>
            </a:r>
            <a:r>
              <a:rPr lang="en-GB" smtClean="0"/>
              <a:t> pictoris;</a:t>
            </a:r>
          </a:p>
          <a:p>
            <a:r>
              <a:rPr lang="en-GB" smtClean="0"/>
              <a:t>Podem explicar observações no Sistema Solar como a poeira zodiacal, e os cinturōes de asteróides entre Marte e Júpiter  e de Kuiper.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46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Discos de </a:t>
            </a:r>
            <a:r>
              <a:rPr lang="en-GB" err="1" smtClean="0"/>
              <a:t>Poeira</a:t>
            </a:r>
            <a:r>
              <a:rPr lang="en-GB" smtClean="0"/>
              <a:t> </a:t>
            </a:r>
            <a:r>
              <a:rPr lang="en-GB" err="1" smtClean="0"/>
              <a:t>circum-estelar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41" y="1713651"/>
            <a:ext cx="10058400" cy="2055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38" y="3893709"/>
            <a:ext cx="10058400" cy="2964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31681" y="343213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solidFill>
                  <a:schemeClr val="bg1"/>
                </a:solidFill>
                <a:hlinkClick r:id="rId4"/>
              </a:rPr>
              <a:t>Apai</a:t>
            </a:r>
            <a:r>
              <a:rPr lang="en-GB" smtClean="0">
                <a:solidFill>
                  <a:schemeClr val="bg1"/>
                </a:solidFill>
                <a:hlinkClick r:id="rId4"/>
              </a:rPr>
              <a:t>, Schneider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44831" y="648848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hlinkClick r:id="rId5"/>
              </a:rPr>
              <a:t>Gáspár</a:t>
            </a:r>
            <a:r>
              <a:rPr lang="en-GB" smtClean="0">
                <a:hlinkClick r:id="rId5"/>
              </a:rPr>
              <a:t>+ 2020</a:t>
            </a:r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415441" y="1803748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>
                <a:solidFill>
                  <a:schemeClr val="bg1"/>
                </a:solidFill>
              </a:rPr>
              <a:t>β</a:t>
            </a:r>
            <a:r>
              <a:rPr lang="en-GB" smtClean="0">
                <a:solidFill>
                  <a:schemeClr val="bg1"/>
                </a:solidFill>
              </a:rPr>
              <a:t> Pic 2012 HST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55277" y="4198381"/>
            <a:ext cx="8531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smtClean="0"/>
              <a:t>(e.g. ALMA)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43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Anãs marrons de tipo spectral Y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Objetos na região de menor massa da Função de Massa Inicial (Initial Mass Function – IMF).</a:t>
            </a:r>
          </a:p>
          <a:p>
            <a:r>
              <a:rPr lang="en-GB" smtClean="0"/>
              <a:t>Devido à sua baixa temperatura superficial tem seu pico de emissão no infra-vermelho.</a:t>
            </a:r>
          </a:p>
          <a:p>
            <a:r>
              <a:rPr lang="en-GB" smtClean="0"/>
              <a:t>Baixa luminosidade restringe  a sua detecção a um volume próximo do Sol.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6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mtClean="0"/>
              <a:t>Distribuição de anãs marrons dentro de 20 pc</a:t>
            </a: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>(</a:t>
            </a:r>
            <a:r>
              <a:rPr lang="en-GB" sz="3200" smtClean="0">
                <a:hlinkClick r:id="rId2"/>
              </a:rPr>
              <a:t>Kirkpatrick + 2021</a:t>
            </a:r>
            <a:r>
              <a:rPr lang="en-GB" smtClean="0"/>
              <a:t>)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43" y="1768221"/>
            <a:ext cx="9273159" cy="50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6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smtClean="0"/>
              <a:t>Distribuição de energia spectral de uma anã Marrom tipo Y</a:t>
            </a:r>
            <a:br>
              <a:rPr lang="en-GB" sz="3200" smtClean="0"/>
            </a:br>
            <a:r>
              <a:rPr lang="en-GB" sz="3200" smtClean="0"/>
              <a:t>(</a:t>
            </a:r>
            <a:r>
              <a:rPr lang="en-GB" sz="3200" smtClean="0">
                <a:hlinkClick r:id="rId2"/>
              </a:rPr>
              <a:t>Cushing+ 2021</a:t>
            </a:r>
            <a:r>
              <a:rPr lang="en-GB" sz="3200" smtClean="0"/>
              <a:t>)</a:t>
            </a:r>
            <a:endParaRPr lang="en-GB" sz="3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593850"/>
            <a:ext cx="7696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2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89" y="250521"/>
            <a:ext cx="480972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849" y="193016"/>
            <a:ext cx="4545806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4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Nuvens</a:t>
            </a:r>
            <a:r>
              <a:rPr lang="en-GB" smtClean="0"/>
              <a:t> escuras de Poeira: G11.11-0.12 </a:t>
            </a:r>
            <a:br>
              <a:rPr lang="en-GB" smtClean="0"/>
            </a:br>
            <a:r>
              <a:rPr lang="en-GB" smtClean="0"/>
              <a:t>(“A Cobra”)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0" y="1970291"/>
            <a:ext cx="10058400" cy="4571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69884" y="6162806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hlinkClick r:id="rId3"/>
              </a:rPr>
              <a:t>Wang+ 2014</a:t>
            </a:r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570839" y="4296697"/>
            <a:ext cx="2749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Candidatas a proto-estrelas</a:t>
            </a:r>
            <a:endParaRPr lang="en-GB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5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Nuvens de poeira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Abrigam </a:t>
            </a:r>
            <a:r>
              <a:rPr lang="en-GB" smtClean="0"/>
              <a:t>regiões </a:t>
            </a:r>
            <a:r>
              <a:rPr lang="en-GB" smtClean="0"/>
              <a:t>de </a:t>
            </a:r>
            <a:r>
              <a:rPr lang="en-GB" smtClean="0"/>
              <a:t>gás </a:t>
            </a:r>
            <a:r>
              <a:rPr lang="en-GB" smtClean="0"/>
              <a:t>molecular que se contrai até o ponto de formar proto-estrelas;</a:t>
            </a:r>
          </a:p>
          <a:p>
            <a:r>
              <a:rPr lang="en-GB" smtClean="0"/>
              <a:t>Mapear a </a:t>
            </a:r>
            <a:r>
              <a:rPr lang="en-GB" smtClean="0"/>
              <a:t>atenuação (e densidade) </a:t>
            </a:r>
            <a:r>
              <a:rPr lang="en-GB" smtClean="0"/>
              <a:t>através da contagem de estrelas em diferentes filtros.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27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Programa</a:t>
            </a:r>
            <a:r>
              <a:rPr lang="en-GB" smtClean="0"/>
              <a:t> extragaláctico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err="1" smtClean="0"/>
              <a:t>Colaboração</a:t>
            </a:r>
            <a:r>
              <a:rPr lang="en-GB" smtClean="0"/>
              <a:t> entre as </a:t>
            </a:r>
            <a:r>
              <a:rPr lang="en-GB" err="1" smtClean="0"/>
              <a:t>equipes</a:t>
            </a:r>
            <a:r>
              <a:rPr lang="en-GB" smtClean="0"/>
              <a:t> de tempo garantido NIRCam,  </a:t>
            </a:r>
            <a:r>
              <a:rPr lang="en-GB" err="1" smtClean="0"/>
              <a:t>NIRSpec</a:t>
            </a:r>
            <a:r>
              <a:rPr lang="en-GB" smtClean="0"/>
              <a:t> e MIRI</a:t>
            </a:r>
          </a:p>
          <a:p>
            <a:pPr lvl="1"/>
            <a:r>
              <a:rPr lang="en-GB" err="1" smtClean="0"/>
              <a:t>Otimiza</a:t>
            </a:r>
            <a:r>
              <a:rPr lang="en-GB" smtClean="0"/>
              <a:t> o </a:t>
            </a:r>
            <a:r>
              <a:rPr lang="en-GB" err="1" smtClean="0"/>
              <a:t>uso</a:t>
            </a:r>
            <a:r>
              <a:rPr lang="en-GB" smtClean="0"/>
              <a:t> de tempo de telescópio (~600 horas por equipe</a:t>
            </a:r>
            <a:r>
              <a:rPr lang="en-GB" smtClean="0"/>
              <a:t>).</a:t>
            </a:r>
            <a:endParaRPr lang="en-GB" smtClean="0"/>
          </a:p>
          <a:p>
            <a:pPr lvl="1"/>
            <a:r>
              <a:rPr lang="en-GB" err="1" smtClean="0"/>
              <a:t>Todo</a:t>
            </a:r>
            <a:r>
              <a:rPr lang="en-GB" smtClean="0"/>
              <a:t> o </a:t>
            </a:r>
            <a:r>
              <a:rPr lang="en-GB" err="1" smtClean="0"/>
              <a:t>programa</a:t>
            </a:r>
            <a:r>
              <a:rPr lang="en-GB" smtClean="0"/>
              <a:t> </a:t>
            </a:r>
            <a:r>
              <a:rPr lang="en-GB" err="1" smtClean="0"/>
              <a:t>usa</a:t>
            </a:r>
            <a:r>
              <a:rPr lang="en-GB" smtClean="0"/>
              <a:t> </a:t>
            </a:r>
            <a:r>
              <a:rPr lang="en-GB" smtClean="0"/>
              <a:t>observações </a:t>
            </a:r>
            <a:r>
              <a:rPr lang="en-GB" smtClean="0"/>
              <a:t>com 2 </a:t>
            </a:r>
            <a:r>
              <a:rPr lang="en-GB" err="1" smtClean="0"/>
              <a:t>instrumentos</a:t>
            </a:r>
            <a:r>
              <a:rPr lang="en-GB" smtClean="0"/>
              <a:t> </a:t>
            </a:r>
            <a:r>
              <a:rPr lang="en-GB" err="1" smtClean="0"/>
              <a:t>em</a:t>
            </a:r>
            <a:r>
              <a:rPr lang="en-GB" smtClean="0"/>
              <a:t> </a:t>
            </a:r>
            <a:r>
              <a:rPr lang="en-GB" err="1" smtClean="0"/>
              <a:t>paralelo</a:t>
            </a:r>
            <a:r>
              <a:rPr lang="en-GB" smtClean="0"/>
              <a:t>.</a:t>
            </a:r>
          </a:p>
          <a:p>
            <a:pPr lvl="1"/>
            <a:r>
              <a:rPr lang="en-GB" err="1" smtClean="0"/>
              <a:t>Duas</a:t>
            </a:r>
            <a:r>
              <a:rPr lang="en-GB" smtClean="0"/>
              <a:t> </a:t>
            </a:r>
            <a:r>
              <a:rPr lang="en-GB" err="1" smtClean="0"/>
              <a:t>regiões</a:t>
            </a:r>
            <a:r>
              <a:rPr lang="en-GB" smtClean="0"/>
              <a:t> do céu com </a:t>
            </a:r>
            <a:r>
              <a:rPr lang="en-GB" err="1" smtClean="0"/>
              <a:t>extensa</a:t>
            </a:r>
            <a:r>
              <a:rPr lang="en-GB" smtClean="0"/>
              <a:t> </a:t>
            </a:r>
            <a:r>
              <a:rPr lang="en-GB" err="1" smtClean="0"/>
              <a:t>cobertura</a:t>
            </a:r>
            <a:r>
              <a:rPr lang="en-GB" smtClean="0"/>
              <a:t> </a:t>
            </a:r>
            <a:r>
              <a:rPr lang="en-GB" err="1" smtClean="0"/>
              <a:t>em</a:t>
            </a:r>
            <a:r>
              <a:rPr lang="en-GB" smtClean="0"/>
              <a:t> área e </a:t>
            </a:r>
            <a:r>
              <a:rPr lang="en-GB" err="1" smtClean="0"/>
              <a:t>comprimentos</a:t>
            </a:r>
            <a:r>
              <a:rPr lang="en-GB" smtClean="0"/>
              <a:t> de </a:t>
            </a:r>
            <a:r>
              <a:rPr lang="en-GB" err="1" smtClean="0"/>
              <a:t>onda</a:t>
            </a:r>
            <a:r>
              <a:rPr lang="en-GB" smtClean="0"/>
              <a:t>.</a:t>
            </a:r>
          </a:p>
          <a:p>
            <a:pPr lvl="1"/>
            <a:r>
              <a:rPr lang="en-GB" err="1" smtClean="0"/>
              <a:t>Os</a:t>
            </a:r>
            <a:r>
              <a:rPr lang="en-GB" smtClean="0"/>
              <a:t> </a:t>
            </a:r>
            <a:r>
              <a:rPr lang="en-GB" err="1" smtClean="0"/>
              <a:t>mapas</a:t>
            </a:r>
            <a:r>
              <a:rPr lang="en-GB" smtClean="0"/>
              <a:t> a </a:t>
            </a:r>
            <a:r>
              <a:rPr lang="en-GB" err="1" smtClean="0"/>
              <a:t>seguir</a:t>
            </a:r>
            <a:r>
              <a:rPr lang="en-GB" smtClean="0"/>
              <a:t> </a:t>
            </a:r>
            <a:r>
              <a:rPr lang="en-GB" err="1" smtClean="0"/>
              <a:t>incluem</a:t>
            </a:r>
            <a:r>
              <a:rPr lang="en-GB" smtClean="0"/>
              <a:t> </a:t>
            </a:r>
            <a:r>
              <a:rPr lang="en-GB" err="1" smtClean="0"/>
              <a:t>apenas</a:t>
            </a:r>
            <a:r>
              <a:rPr lang="en-GB" smtClean="0"/>
              <a:t> as </a:t>
            </a:r>
            <a:r>
              <a:rPr lang="en-GB" err="1" smtClean="0"/>
              <a:t>observações</a:t>
            </a:r>
            <a:r>
              <a:rPr lang="en-GB" smtClean="0"/>
              <a:t> de tempo </a:t>
            </a:r>
            <a:r>
              <a:rPr lang="en-GB" err="1" smtClean="0"/>
              <a:t>garantido</a:t>
            </a:r>
            <a:r>
              <a:rPr lang="en-GB" smtClean="0"/>
              <a:t>  e </a:t>
            </a:r>
            <a:r>
              <a:rPr lang="en-GB" err="1" smtClean="0"/>
              <a:t>mostram</a:t>
            </a:r>
            <a:r>
              <a:rPr lang="en-GB" smtClean="0"/>
              <a:t> a </a:t>
            </a:r>
            <a:r>
              <a:rPr lang="en-GB" err="1" smtClean="0"/>
              <a:t>região</a:t>
            </a:r>
            <a:r>
              <a:rPr lang="en-GB" smtClean="0"/>
              <a:t> </a:t>
            </a:r>
            <a:r>
              <a:rPr lang="en-GB" err="1" smtClean="0"/>
              <a:t>coberta</a:t>
            </a:r>
            <a:r>
              <a:rPr lang="en-GB" smtClean="0"/>
              <a:t> </a:t>
            </a:r>
            <a:r>
              <a:rPr lang="en-GB" err="1" smtClean="0"/>
              <a:t>pelo</a:t>
            </a:r>
            <a:r>
              <a:rPr lang="en-GB" smtClean="0"/>
              <a:t> Hubble Space Telescope.</a:t>
            </a:r>
          </a:p>
          <a:p>
            <a:pPr lvl="1"/>
            <a:endParaRPr lang="en-GB"/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26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00" y="143685"/>
            <a:ext cx="6307086" cy="642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8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41" y="132039"/>
            <a:ext cx="9137782" cy="66528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1312" y="6327648"/>
            <a:ext cx="15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>
                <a:solidFill>
                  <a:schemeClr val="bg1"/>
                </a:solidFill>
              </a:rPr>
              <a:t>Credito:NASA</a:t>
            </a:r>
            <a:r>
              <a:rPr lang="en-GB" err="1" smtClean="0"/>
              <a:t>A</a:t>
            </a:r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2375339" y="4435367"/>
            <a:ext cx="274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err="1" smtClean="0">
                <a:solidFill>
                  <a:schemeClr val="bg1"/>
                </a:solidFill>
              </a:rPr>
              <a:t>Abertura</a:t>
            </a:r>
            <a:r>
              <a:rPr lang="en-GB" sz="2400" smtClean="0">
                <a:solidFill>
                  <a:schemeClr val="bg1"/>
                </a:solidFill>
              </a:rPr>
              <a:t> do </a:t>
            </a:r>
            <a:r>
              <a:rPr lang="en-GB" sz="2400" err="1" smtClean="0">
                <a:solidFill>
                  <a:schemeClr val="bg1"/>
                </a:solidFill>
              </a:rPr>
              <a:t>espelho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6980" y="126124"/>
            <a:ext cx="1584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err="1" smtClean="0">
                <a:solidFill>
                  <a:schemeClr val="bg1"/>
                </a:solidFill>
              </a:rPr>
              <a:t>Orbita</a:t>
            </a:r>
            <a:r>
              <a:rPr lang="en-GB" sz="2000" smtClean="0">
                <a:solidFill>
                  <a:schemeClr val="bg1"/>
                </a:solidFill>
              </a:rPr>
              <a:t> da </a:t>
            </a:r>
            <a:r>
              <a:rPr lang="en-GB" sz="2000" err="1" smtClean="0">
                <a:solidFill>
                  <a:schemeClr val="bg1"/>
                </a:solidFill>
              </a:rPr>
              <a:t>Lua</a:t>
            </a:r>
            <a:endParaRPr lang="en-GB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1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10633"/>
            <a:ext cx="7857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0"/>
            <a:ext cx="7857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2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0"/>
            <a:ext cx="7857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9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0"/>
            <a:ext cx="7857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2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err="1" smtClean="0"/>
              <a:t>Caracterizar</a:t>
            </a:r>
            <a:r>
              <a:rPr lang="en-GB" smtClean="0"/>
              <a:t> as </a:t>
            </a:r>
            <a:r>
              <a:rPr lang="en-GB" err="1" smtClean="0"/>
              <a:t>propriedades</a:t>
            </a:r>
            <a:r>
              <a:rPr lang="en-GB" smtClean="0"/>
              <a:t> de galáxias </a:t>
            </a:r>
            <a:r>
              <a:rPr lang="en-GB" err="1" smtClean="0"/>
              <a:t>em</a:t>
            </a:r>
            <a:r>
              <a:rPr lang="en-GB" smtClean="0"/>
              <a:t> z ≥ 6 </a:t>
            </a:r>
          </a:p>
          <a:p>
            <a:pPr lvl="1"/>
            <a:r>
              <a:rPr lang="en-GB" err="1" smtClean="0"/>
              <a:t>Densidade</a:t>
            </a:r>
            <a:r>
              <a:rPr lang="en-GB" smtClean="0"/>
              <a:t> de </a:t>
            </a:r>
            <a:r>
              <a:rPr lang="en-GB" err="1" smtClean="0"/>
              <a:t>objetos</a:t>
            </a:r>
            <a:r>
              <a:rPr lang="en-GB" smtClean="0"/>
              <a:t> (número de </a:t>
            </a:r>
            <a:r>
              <a:rPr lang="en-GB" err="1" smtClean="0"/>
              <a:t>objetos</a:t>
            </a:r>
            <a:r>
              <a:rPr lang="en-GB" smtClean="0"/>
              <a:t>, </a:t>
            </a:r>
            <a:r>
              <a:rPr lang="en-GB" err="1" smtClean="0"/>
              <a:t>função</a:t>
            </a:r>
            <a:r>
              <a:rPr lang="en-GB" smtClean="0"/>
              <a:t> de </a:t>
            </a:r>
            <a:r>
              <a:rPr lang="en-GB" err="1" smtClean="0"/>
              <a:t>luminosidade</a:t>
            </a:r>
            <a:r>
              <a:rPr lang="en-GB" smtClean="0"/>
              <a:t>)</a:t>
            </a:r>
          </a:p>
          <a:p>
            <a:pPr lvl="1"/>
            <a:r>
              <a:rPr lang="en-GB"/>
              <a:t>Identificar galáxias que reionizaram o meio </a:t>
            </a:r>
            <a:r>
              <a:rPr lang="en-GB"/>
              <a:t>intergaláctico </a:t>
            </a:r>
            <a:r>
              <a:rPr lang="en-GB" smtClean="0"/>
              <a:t>.</a:t>
            </a:r>
            <a:r>
              <a:rPr lang="en-GB"/>
              <a:t>	</a:t>
            </a:r>
            <a:endParaRPr lang="en-GB" smtClean="0"/>
          </a:p>
          <a:p>
            <a:pPr lvl="1"/>
            <a:r>
              <a:rPr lang="en-GB" smtClean="0"/>
              <a:t>Massas;</a:t>
            </a:r>
            <a:endParaRPr lang="en-GB" smtClean="0"/>
          </a:p>
          <a:p>
            <a:pPr lvl="1"/>
            <a:r>
              <a:rPr lang="en-GB" smtClean="0"/>
              <a:t>Tamanhos;</a:t>
            </a:r>
            <a:endParaRPr lang="en-GB" smtClean="0"/>
          </a:p>
          <a:p>
            <a:pPr lvl="1"/>
            <a:r>
              <a:rPr lang="en-GB" smtClean="0"/>
              <a:t>Metalicidade;</a:t>
            </a:r>
            <a:endParaRPr lang="en-GB" smtClean="0"/>
          </a:p>
          <a:p>
            <a:pPr lvl="1"/>
            <a:r>
              <a:rPr lang="en-GB" err="1" smtClean="0"/>
              <a:t>Caracterizar</a:t>
            </a:r>
            <a:r>
              <a:rPr lang="en-GB" smtClean="0"/>
              <a:t> o </a:t>
            </a:r>
            <a:r>
              <a:rPr lang="en-GB" err="1" smtClean="0"/>
              <a:t>meio</a:t>
            </a:r>
            <a:r>
              <a:rPr lang="en-GB" smtClean="0"/>
              <a:t> </a:t>
            </a:r>
            <a:r>
              <a:rPr lang="en-GB" err="1" smtClean="0"/>
              <a:t>ambiente</a:t>
            </a:r>
            <a:r>
              <a:rPr lang="en-GB" smtClean="0"/>
              <a:t> e </a:t>
            </a:r>
            <a:r>
              <a:rPr lang="en-GB" err="1" smtClean="0"/>
              <a:t>presença</a:t>
            </a:r>
            <a:r>
              <a:rPr lang="en-GB" smtClean="0"/>
              <a:t> de </a:t>
            </a:r>
            <a:r>
              <a:rPr lang="en-GB" err="1" smtClean="0"/>
              <a:t>aglomerações</a:t>
            </a:r>
            <a:r>
              <a:rPr lang="en-GB" smtClean="0"/>
              <a:t> </a:t>
            </a:r>
            <a:r>
              <a:rPr lang="en-GB" err="1" smtClean="0"/>
              <a:t>em</a:t>
            </a:r>
            <a:r>
              <a:rPr lang="en-GB" smtClean="0"/>
              <a:t> alto </a:t>
            </a:r>
            <a:r>
              <a:rPr lang="en-GB" i="1" smtClean="0"/>
              <a:t>redshift.</a:t>
            </a:r>
          </a:p>
          <a:p>
            <a:r>
              <a:rPr lang="en-GB" smtClean="0"/>
              <a:t>Galáxias </a:t>
            </a:r>
            <a:r>
              <a:rPr lang="en-GB" smtClean="0"/>
              <a:t>com 2 ≤ z ≤ 6</a:t>
            </a:r>
          </a:p>
          <a:p>
            <a:pPr lvl="1"/>
            <a:r>
              <a:rPr lang="en-GB" err="1" smtClean="0"/>
              <a:t>Caracterizar</a:t>
            </a:r>
            <a:r>
              <a:rPr lang="en-GB" smtClean="0"/>
              <a:t> galáxias </a:t>
            </a:r>
            <a:r>
              <a:rPr lang="en-GB" err="1" smtClean="0"/>
              <a:t>na</a:t>
            </a:r>
            <a:r>
              <a:rPr lang="en-GB" smtClean="0"/>
              <a:t> época </a:t>
            </a:r>
            <a:r>
              <a:rPr lang="en-GB" err="1" smtClean="0"/>
              <a:t>em</a:t>
            </a:r>
            <a:r>
              <a:rPr lang="en-GB" smtClean="0"/>
              <a:t> que a taxa de </a:t>
            </a:r>
            <a:r>
              <a:rPr lang="en-GB" err="1" smtClean="0"/>
              <a:t>formação</a:t>
            </a:r>
            <a:r>
              <a:rPr lang="en-GB" smtClean="0"/>
              <a:t> </a:t>
            </a:r>
            <a:r>
              <a:rPr lang="en-GB" err="1" smtClean="0"/>
              <a:t>estelar</a:t>
            </a:r>
            <a:r>
              <a:rPr lang="en-GB" smtClean="0"/>
              <a:t> </a:t>
            </a:r>
            <a:r>
              <a:rPr lang="en-GB" err="1" smtClean="0"/>
              <a:t>atinge</a:t>
            </a:r>
            <a:r>
              <a:rPr lang="en-GB" smtClean="0"/>
              <a:t> o </a:t>
            </a:r>
            <a:r>
              <a:rPr lang="en-GB" smtClean="0"/>
              <a:t>pico:</a:t>
            </a:r>
            <a:endParaRPr lang="en-GB" smtClean="0"/>
          </a:p>
          <a:p>
            <a:pPr lvl="2"/>
            <a:r>
              <a:rPr lang="en-GB" err="1" smtClean="0"/>
              <a:t>Surgimento</a:t>
            </a:r>
            <a:r>
              <a:rPr lang="en-GB" smtClean="0"/>
              <a:t> de galáxias com </a:t>
            </a:r>
            <a:r>
              <a:rPr lang="en-GB" err="1" smtClean="0"/>
              <a:t>formação</a:t>
            </a:r>
            <a:r>
              <a:rPr lang="en-GB" smtClean="0"/>
              <a:t> </a:t>
            </a:r>
            <a:r>
              <a:rPr lang="en-GB" err="1" smtClean="0"/>
              <a:t>estelar</a:t>
            </a:r>
            <a:r>
              <a:rPr lang="en-GB" smtClean="0"/>
              <a:t> </a:t>
            </a:r>
            <a:r>
              <a:rPr lang="en-GB" err="1" smtClean="0"/>
              <a:t>reduzida</a:t>
            </a:r>
            <a:endParaRPr lang="en-GB" smtClean="0"/>
          </a:p>
          <a:p>
            <a:pPr lvl="2"/>
            <a:r>
              <a:rPr lang="en-GB" err="1" smtClean="0"/>
              <a:t>Surgimento</a:t>
            </a:r>
            <a:r>
              <a:rPr lang="en-GB" smtClean="0"/>
              <a:t> de galáxias com </a:t>
            </a:r>
            <a:r>
              <a:rPr lang="en-GB" err="1" smtClean="0"/>
              <a:t>morfologias</a:t>
            </a:r>
            <a:r>
              <a:rPr lang="en-GB" smtClean="0"/>
              <a:t> estáveis</a:t>
            </a:r>
          </a:p>
          <a:p>
            <a:r>
              <a:rPr lang="en-GB" smtClean="0"/>
              <a:t>Estes projetos se tornam possíveis graças à cobertura na região do visível (para comprimentos de onda em repouso), em contrapartida ao HST que só detecta  o ultra-violeta  para z &gt; 4</a:t>
            </a:r>
            <a:endParaRPr lang="en-GB"/>
          </a:p>
          <a:p>
            <a:r>
              <a:rPr lang="en-GB" err="1" smtClean="0"/>
              <a:t>Detecção</a:t>
            </a:r>
            <a:r>
              <a:rPr lang="en-GB" smtClean="0"/>
              <a:t> de </a:t>
            </a:r>
            <a:r>
              <a:rPr lang="en-GB" err="1" smtClean="0"/>
              <a:t>transientes</a:t>
            </a:r>
            <a:r>
              <a:rPr lang="en-GB" smtClean="0"/>
              <a:t> (núcleos </a:t>
            </a:r>
            <a:r>
              <a:rPr lang="en-GB" err="1" smtClean="0"/>
              <a:t>ativos</a:t>
            </a:r>
            <a:r>
              <a:rPr lang="en-GB" smtClean="0"/>
              <a:t> de galáxias; supernovas, </a:t>
            </a:r>
            <a:r>
              <a:rPr lang="en-GB" err="1" smtClean="0"/>
              <a:t>anãs</a:t>
            </a:r>
            <a:r>
              <a:rPr lang="en-GB" smtClean="0"/>
              <a:t> marrons, </a:t>
            </a:r>
            <a:r>
              <a:rPr lang="en-GB" err="1" smtClean="0"/>
              <a:t>objetos</a:t>
            </a:r>
            <a:r>
              <a:rPr lang="en-GB" smtClean="0"/>
              <a:t> </a:t>
            </a:r>
            <a:r>
              <a:rPr lang="en-GB" err="1" smtClean="0"/>
              <a:t>distantes</a:t>
            </a:r>
            <a:r>
              <a:rPr lang="en-GB" smtClean="0"/>
              <a:t> do Sistema Solar</a:t>
            </a:r>
            <a:r>
              <a:rPr lang="en-GB" smtClean="0"/>
              <a:t>), mas nume escala muito mais restrita que o </a:t>
            </a:r>
            <a:r>
              <a:rPr lang="en-GB" smtClean="0"/>
              <a:t>projeto mapeando o </a:t>
            </a:r>
            <a:r>
              <a:rPr lang="en-GB" smtClean="0"/>
              <a:t>Pólo </a:t>
            </a:r>
            <a:r>
              <a:rPr lang="en-GB"/>
              <a:t>N</a:t>
            </a:r>
            <a:r>
              <a:rPr lang="en-GB" smtClean="0"/>
              <a:t>orte </a:t>
            </a:r>
            <a:r>
              <a:rPr lang="en-GB" smtClean="0"/>
              <a:t>E</a:t>
            </a:r>
            <a:r>
              <a:rPr lang="en-GB" smtClean="0"/>
              <a:t>clíptico (NEP) </a:t>
            </a:r>
            <a:r>
              <a:rPr lang="en-GB" smtClean="0"/>
              <a:t>a ser apresentado na palestra do Dr. Rolf </a:t>
            </a:r>
            <a:r>
              <a:rPr lang="en-GB" smtClean="0"/>
              <a:t>Jansen (esta colaboração no NEP conta com </a:t>
            </a:r>
            <a:r>
              <a:rPr lang="en-GB" smtClean="0"/>
              <a:t>a </a:t>
            </a:r>
            <a:r>
              <a:rPr lang="en-GB" smtClean="0"/>
              <a:t>participação da equipe </a:t>
            </a:r>
            <a:r>
              <a:rPr lang="en-GB" smtClean="0"/>
              <a:t>do </a:t>
            </a:r>
            <a:r>
              <a:rPr lang="en-GB" smtClean="0"/>
              <a:t>JPAS).</a:t>
            </a:r>
            <a:endParaRPr lang="en-GB" smtClean="0"/>
          </a:p>
          <a:p>
            <a:pPr marL="457200" lvl="1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7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 smtClean="0"/>
              <a:t>Preparação</a:t>
            </a:r>
            <a:r>
              <a:rPr lang="en-GB" smtClean="0"/>
              <a:t> 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Este </a:t>
            </a:r>
            <a:r>
              <a:rPr lang="en-GB" err="1" smtClean="0"/>
              <a:t>projeto</a:t>
            </a:r>
            <a:r>
              <a:rPr lang="en-GB" smtClean="0"/>
              <a:t> </a:t>
            </a:r>
            <a:r>
              <a:rPr lang="en-GB" err="1" smtClean="0"/>
              <a:t>irá</a:t>
            </a:r>
            <a:r>
              <a:rPr lang="en-GB" smtClean="0"/>
              <a:t> </a:t>
            </a:r>
            <a:r>
              <a:rPr lang="en-GB" err="1" smtClean="0"/>
              <a:t>obter</a:t>
            </a:r>
            <a:r>
              <a:rPr lang="en-GB" smtClean="0"/>
              <a:t> </a:t>
            </a:r>
            <a:r>
              <a:rPr lang="en-GB" err="1" smtClean="0"/>
              <a:t>mais</a:t>
            </a:r>
            <a:r>
              <a:rPr lang="en-GB" smtClean="0"/>
              <a:t> de 16400 imagens com </a:t>
            </a:r>
            <a:r>
              <a:rPr lang="en-GB" err="1" smtClean="0"/>
              <a:t>NIRCam</a:t>
            </a:r>
            <a:r>
              <a:rPr lang="en-GB" smtClean="0"/>
              <a:t>.</a:t>
            </a:r>
          </a:p>
          <a:p>
            <a:r>
              <a:rPr lang="en-GB" smtClean="0"/>
              <a:t>A </a:t>
            </a:r>
            <a:r>
              <a:rPr lang="en-GB" err="1" smtClean="0"/>
              <a:t>partir</a:t>
            </a:r>
            <a:r>
              <a:rPr lang="en-GB" smtClean="0"/>
              <a:t> das imagens </a:t>
            </a:r>
            <a:r>
              <a:rPr lang="en-GB" err="1" smtClean="0"/>
              <a:t>serão</a:t>
            </a:r>
            <a:r>
              <a:rPr lang="en-GB" smtClean="0"/>
              <a:t> </a:t>
            </a:r>
            <a:r>
              <a:rPr lang="en-GB" err="1" smtClean="0"/>
              <a:t>selecionadas</a:t>
            </a:r>
            <a:r>
              <a:rPr lang="en-GB" smtClean="0"/>
              <a:t> </a:t>
            </a:r>
            <a:r>
              <a:rPr lang="en-GB" err="1" smtClean="0"/>
              <a:t>galáxias</a:t>
            </a:r>
            <a:r>
              <a:rPr lang="en-GB" smtClean="0"/>
              <a:t> para a </a:t>
            </a:r>
            <a:r>
              <a:rPr lang="en-GB" err="1" smtClean="0"/>
              <a:t>espectroscopia</a:t>
            </a:r>
            <a:endParaRPr lang="en-GB" smtClean="0"/>
          </a:p>
          <a:p>
            <a:r>
              <a:rPr lang="en-GB" smtClean="0"/>
              <a:t>O </a:t>
            </a:r>
            <a:r>
              <a:rPr lang="en-GB" err="1" smtClean="0"/>
              <a:t>prazo</a:t>
            </a:r>
            <a:r>
              <a:rPr lang="en-GB" smtClean="0"/>
              <a:t> entre </a:t>
            </a:r>
            <a:r>
              <a:rPr lang="en-GB" err="1" smtClean="0"/>
              <a:t>obter</a:t>
            </a:r>
            <a:r>
              <a:rPr lang="en-GB" smtClean="0"/>
              <a:t> a </a:t>
            </a:r>
            <a:r>
              <a:rPr lang="en-GB" err="1" smtClean="0"/>
              <a:t>fotometria</a:t>
            </a:r>
            <a:r>
              <a:rPr lang="en-GB" smtClean="0"/>
              <a:t> e </a:t>
            </a:r>
            <a:r>
              <a:rPr lang="en-GB" err="1" smtClean="0"/>
              <a:t>ter</a:t>
            </a:r>
            <a:r>
              <a:rPr lang="en-GB" smtClean="0"/>
              <a:t> </a:t>
            </a:r>
            <a:r>
              <a:rPr lang="en-GB" err="1" smtClean="0"/>
              <a:t>máscaras</a:t>
            </a:r>
            <a:r>
              <a:rPr lang="en-GB" smtClean="0"/>
              <a:t> </a:t>
            </a:r>
            <a:r>
              <a:rPr lang="en-GB" err="1" smtClean="0"/>
              <a:t>configuradas</a:t>
            </a:r>
            <a:r>
              <a:rPr lang="en-GB" smtClean="0"/>
              <a:t> é ~ 45 </a:t>
            </a:r>
            <a:r>
              <a:rPr lang="en-GB" err="1" smtClean="0"/>
              <a:t>dias</a:t>
            </a:r>
            <a:r>
              <a:rPr lang="en-GB" smtClean="0"/>
              <a:t>.</a:t>
            </a:r>
          </a:p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443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A </a:t>
            </a:r>
            <a:r>
              <a:rPr lang="en-GB" err="1"/>
              <a:t>extensa</a:t>
            </a:r>
            <a:r>
              <a:rPr lang="en-GB"/>
              <a:t> </a:t>
            </a:r>
            <a:r>
              <a:rPr lang="en-GB" err="1"/>
              <a:t>cobertura</a:t>
            </a:r>
            <a:r>
              <a:rPr lang="en-GB"/>
              <a:t> </a:t>
            </a:r>
            <a:r>
              <a:rPr lang="en-GB" err="1"/>
              <a:t>em</a:t>
            </a:r>
            <a:r>
              <a:rPr lang="en-GB"/>
              <a:t> </a:t>
            </a:r>
            <a:r>
              <a:rPr lang="en-GB" err="1"/>
              <a:t>comprimentos</a:t>
            </a:r>
            <a:r>
              <a:rPr lang="en-GB"/>
              <a:t> de </a:t>
            </a:r>
            <a:r>
              <a:rPr lang="en-GB" err="1"/>
              <a:t>onda</a:t>
            </a:r>
            <a:r>
              <a:rPr lang="en-GB"/>
              <a:t> (de 0.6</a:t>
            </a:r>
            <a:r>
              <a:rPr lang="el-GR"/>
              <a:t>μ</a:t>
            </a:r>
            <a:r>
              <a:rPr lang="en-GB"/>
              <a:t>m ≤ </a:t>
            </a:r>
            <a:r>
              <a:rPr lang="el-GR"/>
              <a:t>λ</a:t>
            </a:r>
            <a:r>
              <a:rPr lang="en-GB"/>
              <a:t> ≤ 5.0 </a:t>
            </a:r>
            <a:r>
              <a:rPr lang="el-GR"/>
              <a:t>μ</a:t>
            </a:r>
            <a:r>
              <a:rPr lang="en-GB"/>
              <a:t>m) </a:t>
            </a:r>
            <a:r>
              <a:rPr lang="en-GB" err="1"/>
              <a:t>requer</a:t>
            </a:r>
            <a:r>
              <a:rPr lang="en-GB"/>
              <a:t> </a:t>
            </a:r>
            <a:r>
              <a:rPr lang="en-GB" smtClean="0"/>
              <a:t>técnicas </a:t>
            </a:r>
            <a:r>
              <a:rPr lang="en-GB" err="1"/>
              <a:t>apuradas</a:t>
            </a:r>
            <a:r>
              <a:rPr lang="en-GB"/>
              <a:t> para a </a:t>
            </a:r>
            <a:r>
              <a:rPr lang="en-GB" err="1"/>
              <a:t>identificação</a:t>
            </a:r>
            <a:r>
              <a:rPr lang="en-GB"/>
              <a:t> e </a:t>
            </a:r>
            <a:r>
              <a:rPr lang="en-GB" err="1"/>
              <a:t>fotometria</a:t>
            </a:r>
            <a:r>
              <a:rPr lang="en-GB"/>
              <a:t> de </a:t>
            </a:r>
            <a:r>
              <a:rPr lang="en-GB" err="1"/>
              <a:t>objetos</a:t>
            </a:r>
            <a:r>
              <a:rPr lang="en-GB"/>
              <a:t>.</a:t>
            </a:r>
          </a:p>
          <a:p>
            <a:r>
              <a:rPr lang="en-GB"/>
              <a:t>Para </a:t>
            </a:r>
            <a:r>
              <a:rPr lang="en-GB" smtClean="0"/>
              <a:t>desenvolve-las</a:t>
            </a:r>
            <a:r>
              <a:rPr lang="en-GB" smtClean="0"/>
              <a:t> </a:t>
            </a:r>
            <a:r>
              <a:rPr lang="en-GB" err="1"/>
              <a:t>utilizamos</a:t>
            </a:r>
            <a:r>
              <a:rPr lang="en-GB"/>
              <a:t> o </a:t>
            </a:r>
            <a:r>
              <a:rPr lang="en-GB" err="1"/>
              <a:t>programa</a:t>
            </a:r>
            <a:r>
              <a:rPr lang="en-GB"/>
              <a:t> </a:t>
            </a:r>
            <a:r>
              <a:rPr lang="en-GB" i="1" err="1">
                <a:hlinkClick r:id="rId2"/>
              </a:rPr>
              <a:t>guitarra</a:t>
            </a:r>
            <a:r>
              <a:rPr lang="en-GB" i="1"/>
              <a:t>  </a:t>
            </a:r>
            <a:r>
              <a:rPr lang="en-GB" smtClean="0"/>
              <a:t>que</a:t>
            </a:r>
            <a:r>
              <a:rPr lang="en-GB" smtClean="0"/>
              <a:t> gera </a:t>
            </a:r>
            <a:r>
              <a:rPr lang="en-GB"/>
              <a:t>imagens </a:t>
            </a:r>
            <a:r>
              <a:rPr lang="en-GB" err="1"/>
              <a:t>simuladas</a:t>
            </a:r>
            <a:r>
              <a:rPr lang="en-GB"/>
              <a:t> </a:t>
            </a:r>
            <a:r>
              <a:rPr lang="en-GB" err="1"/>
              <a:t>includindo</a:t>
            </a:r>
            <a:r>
              <a:rPr lang="en-GB"/>
              <a:t>:</a:t>
            </a:r>
          </a:p>
          <a:p>
            <a:pPr lvl="1"/>
            <a:r>
              <a:rPr lang="en-GB"/>
              <a:t>O </a:t>
            </a:r>
            <a:r>
              <a:rPr lang="en-GB" smtClean="0"/>
              <a:t>ruído </a:t>
            </a:r>
            <a:r>
              <a:rPr lang="en-GB" err="1"/>
              <a:t>medido</a:t>
            </a:r>
            <a:r>
              <a:rPr lang="en-GB"/>
              <a:t> para </a:t>
            </a:r>
            <a:r>
              <a:rPr lang="en-GB" err="1"/>
              <a:t>os</a:t>
            </a:r>
            <a:r>
              <a:rPr lang="en-GB"/>
              <a:t> </a:t>
            </a:r>
            <a:r>
              <a:rPr lang="en-GB" err="1"/>
              <a:t>detetores</a:t>
            </a:r>
            <a:r>
              <a:rPr lang="en-GB"/>
              <a:t> </a:t>
            </a:r>
            <a:r>
              <a:rPr lang="en-GB" err="1"/>
              <a:t>nas</a:t>
            </a:r>
            <a:r>
              <a:rPr lang="en-GB"/>
              <a:t> </a:t>
            </a:r>
            <a:r>
              <a:rPr lang="en-GB" err="1"/>
              <a:t>campanhas</a:t>
            </a:r>
            <a:r>
              <a:rPr lang="en-GB"/>
              <a:t> de teste </a:t>
            </a:r>
            <a:r>
              <a:rPr lang="en-GB" err="1"/>
              <a:t>em</a:t>
            </a:r>
            <a:r>
              <a:rPr lang="en-GB"/>
              <a:t> </a:t>
            </a:r>
            <a:r>
              <a:rPr lang="en-GB" smtClean="0"/>
              <a:t>solo;</a:t>
            </a:r>
            <a:endParaRPr lang="en-GB"/>
          </a:p>
          <a:p>
            <a:pPr lvl="1"/>
            <a:r>
              <a:rPr lang="en-GB"/>
              <a:t>A </a:t>
            </a:r>
            <a:r>
              <a:rPr lang="en-GB" err="1"/>
              <a:t>distorção</a:t>
            </a:r>
            <a:r>
              <a:rPr lang="en-GB"/>
              <a:t> de </a:t>
            </a:r>
            <a:r>
              <a:rPr lang="en-GB" smtClean="0"/>
              <a:t>campo;</a:t>
            </a:r>
            <a:endParaRPr lang="en-GB"/>
          </a:p>
          <a:p>
            <a:pPr lvl="1"/>
            <a:r>
              <a:rPr lang="en-GB" err="1"/>
              <a:t>Estimativas</a:t>
            </a:r>
            <a:r>
              <a:rPr lang="en-GB"/>
              <a:t> de </a:t>
            </a:r>
            <a:r>
              <a:rPr lang="en-GB" smtClean="0"/>
              <a:t>ruído </a:t>
            </a:r>
            <a:r>
              <a:rPr lang="en-GB"/>
              <a:t>de </a:t>
            </a:r>
            <a:r>
              <a:rPr lang="en-GB" err="1"/>
              <a:t>fundo</a:t>
            </a:r>
            <a:r>
              <a:rPr lang="en-GB"/>
              <a:t> </a:t>
            </a:r>
            <a:r>
              <a:rPr lang="en-GB" err="1"/>
              <a:t>devido</a:t>
            </a:r>
            <a:r>
              <a:rPr lang="en-GB"/>
              <a:t> à luz zodiacal e </a:t>
            </a:r>
            <a:r>
              <a:rPr lang="en-GB" smtClean="0"/>
              <a:t>incidência </a:t>
            </a:r>
            <a:r>
              <a:rPr lang="en-GB"/>
              <a:t>de </a:t>
            </a:r>
            <a:r>
              <a:rPr lang="en-GB" err="1"/>
              <a:t>raios</a:t>
            </a:r>
            <a:r>
              <a:rPr lang="en-GB"/>
              <a:t> </a:t>
            </a:r>
            <a:r>
              <a:rPr lang="en-GB" smtClean="0"/>
              <a:t>cósmicos </a:t>
            </a:r>
            <a:r>
              <a:rPr lang="en-GB" err="1"/>
              <a:t>em</a:t>
            </a:r>
            <a:r>
              <a:rPr lang="en-GB"/>
              <a:t> L2 </a:t>
            </a:r>
            <a:r>
              <a:rPr lang="en-GB" smtClean="0"/>
              <a:t>e</a:t>
            </a:r>
            <a:endParaRPr lang="en-GB"/>
          </a:p>
          <a:p>
            <a:pPr lvl="1"/>
            <a:r>
              <a:rPr lang="en-GB" err="1"/>
              <a:t>Os</a:t>
            </a:r>
            <a:r>
              <a:rPr lang="en-GB"/>
              <a:t> </a:t>
            </a:r>
            <a:r>
              <a:rPr lang="en-GB" err="1"/>
              <a:t>modos</a:t>
            </a:r>
            <a:r>
              <a:rPr lang="en-GB"/>
              <a:t> de </a:t>
            </a:r>
            <a:r>
              <a:rPr lang="en-GB" err="1"/>
              <a:t>leitura</a:t>
            </a:r>
            <a:r>
              <a:rPr lang="en-GB"/>
              <a:t> </a:t>
            </a:r>
            <a:r>
              <a:rPr lang="en-GB" err="1"/>
              <a:t>utilizados</a:t>
            </a:r>
            <a:r>
              <a:rPr lang="en-GB"/>
              <a:t> </a:t>
            </a:r>
            <a:r>
              <a:rPr lang="en-GB" err="1"/>
              <a:t>nas</a:t>
            </a:r>
            <a:r>
              <a:rPr lang="en-GB"/>
              <a:t> </a:t>
            </a:r>
            <a:r>
              <a:rPr lang="en-GB" smtClean="0"/>
              <a:t>observações.</a:t>
            </a:r>
            <a:endParaRPr lang="en-GB"/>
          </a:p>
          <a:p>
            <a:r>
              <a:rPr lang="en-GB" err="1"/>
              <a:t>Redução</a:t>
            </a:r>
            <a:r>
              <a:rPr lang="en-GB"/>
              <a:t> </a:t>
            </a:r>
            <a:r>
              <a:rPr lang="en-GB" err="1"/>
              <a:t>utilizando</a:t>
            </a:r>
            <a:r>
              <a:rPr lang="en-GB"/>
              <a:t> </a:t>
            </a:r>
            <a:r>
              <a:rPr lang="en-GB" err="1"/>
              <a:t>os</a:t>
            </a:r>
            <a:r>
              <a:rPr lang="en-GB"/>
              <a:t> </a:t>
            </a:r>
            <a:r>
              <a:rPr lang="en-GB" err="1"/>
              <a:t>programas</a:t>
            </a:r>
            <a:r>
              <a:rPr lang="en-GB"/>
              <a:t> </a:t>
            </a:r>
            <a:r>
              <a:rPr lang="en-GB" err="1"/>
              <a:t>desenvolvidos</a:t>
            </a:r>
            <a:r>
              <a:rPr lang="en-GB"/>
              <a:t> </a:t>
            </a:r>
            <a:r>
              <a:rPr lang="en-GB" err="1"/>
              <a:t>na</a:t>
            </a:r>
            <a:r>
              <a:rPr lang="en-GB"/>
              <a:t> </a:t>
            </a:r>
            <a:r>
              <a:rPr lang="en-GB" err="1"/>
              <a:t>Universidade</a:t>
            </a:r>
            <a:r>
              <a:rPr lang="en-GB"/>
              <a:t> do Arizona e no Space Telescope Science Institute.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06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As simulaçōes usam catálogos confeccionados pelos projetos CANDELS (Koekemoer+ 2011, Grogin+ 2011) e 3DHST (Momcheva+ 2015)</a:t>
            </a:r>
          </a:p>
          <a:p>
            <a:r>
              <a:rPr lang="en-GB" smtClean="0"/>
              <a:t>A estas são adicionadas galáxias do catálogo JAGUAR (Williams+ 2018) que usam relaçōes empíricas entre massa, luminosidade, tamanho e metalicidade em função do </a:t>
            </a:r>
            <a:r>
              <a:rPr lang="en-GB" i="1" smtClean="0"/>
              <a:t>redshift  </a:t>
            </a:r>
            <a:r>
              <a:rPr lang="en-GB" smtClean="0"/>
              <a:t>para modelar a distribuição de galáxias até z ~ 15.</a:t>
            </a:r>
            <a:endParaRPr lang="en-GB" i="1" smtClean="0"/>
          </a:p>
        </p:txBody>
      </p:sp>
    </p:spTree>
    <p:extLst>
      <p:ext uri="{BB962C8B-B14F-4D97-AF65-F5344CB8AC3E}">
        <p14:creationId xmlns:p14="http://schemas.microsoft.com/office/powerpoint/2010/main" val="45216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8" y="0"/>
            <a:ext cx="10058400" cy="6437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5990" y="6334780"/>
            <a:ext cx="4856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smtClean="0"/>
              <a:t>Brant Robertson &amp; Ryan </a:t>
            </a:r>
            <a:r>
              <a:rPr lang="en-GB" sz="2800" err="1" smtClean="0"/>
              <a:t>Hausen</a:t>
            </a:r>
            <a:endParaRPr lang="en-GB" sz="2800"/>
          </a:p>
        </p:txBody>
      </p:sp>
      <p:sp>
        <p:nvSpPr>
          <p:cNvPr id="2" name="TextBox 1"/>
          <p:cNvSpPr txBox="1"/>
          <p:nvPr/>
        </p:nvSpPr>
        <p:spPr>
          <a:xfrm>
            <a:off x="11159240" y="57225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F444W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64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41" y="0"/>
            <a:ext cx="10058400" cy="6411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6790" y="6429533"/>
            <a:ext cx="4856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smtClean="0"/>
              <a:t>Brant Robertson &amp; Ryan </a:t>
            </a:r>
            <a:r>
              <a:rPr lang="en-GB" sz="2800" err="1" smtClean="0"/>
              <a:t>Hausen</a:t>
            </a:r>
            <a:endParaRPr lang="en-GB" sz="2800"/>
          </a:p>
        </p:txBody>
      </p:sp>
      <p:sp>
        <p:nvSpPr>
          <p:cNvPr id="4" name="TextBox 3"/>
          <p:cNvSpPr txBox="1"/>
          <p:nvPr/>
        </p:nvSpPr>
        <p:spPr>
          <a:xfrm>
            <a:off x="11152685" y="56963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F090W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24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6" y="73152"/>
            <a:ext cx="9236050" cy="6584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11312" y="6327648"/>
            <a:ext cx="145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/>
              <a:t>Credito:NASA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48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86" y="-12700"/>
            <a:ext cx="10058400" cy="6447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6790" y="6334780"/>
            <a:ext cx="4856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smtClean="0"/>
              <a:t>Brant Robertson &amp; Ryan </a:t>
            </a:r>
            <a:r>
              <a:rPr lang="en-GB" sz="2800" err="1" smtClean="0"/>
              <a:t>Hausen</a:t>
            </a:r>
            <a:endParaRPr lang="en-GB" sz="2800"/>
          </a:p>
        </p:txBody>
      </p:sp>
      <p:sp>
        <p:nvSpPr>
          <p:cNvPr id="4" name="TextBox 3"/>
          <p:cNvSpPr txBox="1"/>
          <p:nvPr/>
        </p:nvSpPr>
        <p:spPr>
          <a:xfrm>
            <a:off x="11152684" y="554638"/>
            <a:ext cx="846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F090W</a:t>
            </a:r>
          </a:p>
          <a:p>
            <a:r>
              <a:rPr lang="en-GB" smtClean="0"/>
              <a:t>F200W</a:t>
            </a:r>
          </a:p>
          <a:p>
            <a:r>
              <a:rPr lang="en-GB" smtClean="0"/>
              <a:t>F444W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51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err="1" smtClean="0"/>
              <a:t>Fotometria</a:t>
            </a:r>
            <a:r>
              <a:rPr lang="en-GB" smtClean="0"/>
              <a:t> </a:t>
            </a:r>
            <a:r>
              <a:rPr lang="en-GB" err="1" smtClean="0"/>
              <a:t>calculada</a:t>
            </a:r>
            <a:r>
              <a:rPr lang="en-GB" smtClean="0"/>
              <a:t> </a:t>
            </a:r>
            <a:r>
              <a:rPr lang="en-GB" err="1" smtClean="0"/>
              <a:t>usando</a:t>
            </a:r>
            <a:r>
              <a:rPr lang="en-GB"/>
              <a:t> </a:t>
            </a:r>
            <a:r>
              <a:rPr lang="en-GB" smtClean="0"/>
              <a:t>imagens convoluídas com a </a:t>
            </a:r>
            <a:r>
              <a:rPr lang="en-GB" err="1" smtClean="0"/>
              <a:t>distribuição</a:t>
            </a:r>
            <a:r>
              <a:rPr lang="en-GB" smtClean="0"/>
              <a:t> de </a:t>
            </a:r>
            <a:r>
              <a:rPr lang="en-GB" err="1" smtClean="0"/>
              <a:t>fonte</a:t>
            </a:r>
            <a:r>
              <a:rPr lang="en-GB" smtClean="0"/>
              <a:t> </a:t>
            </a:r>
            <a:r>
              <a:rPr lang="en-GB" err="1" smtClean="0"/>
              <a:t>pontual</a:t>
            </a:r>
            <a:r>
              <a:rPr lang="en-GB" smtClean="0"/>
              <a:t> (PSF) da </a:t>
            </a:r>
            <a:r>
              <a:rPr lang="en-GB" err="1" smtClean="0"/>
              <a:t>banda</a:t>
            </a:r>
            <a:r>
              <a:rPr lang="en-GB" smtClean="0"/>
              <a:t> </a:t>
            </a:r>
            <a:r>
              <a:rPr lang="en-GB" err="1" smtClean="0"/>
              <a:t>mais</a:t>
            </a:r>
            <a:r>
              <a:rPr lang="en-GB" smtClean="0"/>
              <a:t> </a:t>
            </a:r>
            <a:r>
              <a:rPr lang="en-GB" err="1" smtClean="0"/>
              <a:t>vermelha</a:t>
            </a:r>
            <a:r>
              <a:rPr lang="en-GB" smtClean="0"/>
              <a:t> (F444W)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81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42" y="29980"/>
            <a:ext cx="10058400" cy="64953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6790" y="6429533"/>
            <a:ext cx="4856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smtClean="0"/>
              <a:t>Brant Robertson &amp; Ryan </a:t>
            </a:r>
            <a:r>
              <a:rPr lang="en-GB" sz="2800" err="1" smtClean="0"/>
              <a:t>Hausen</a:t>
            </a:r>
            <a:endParaRPr lang="en-GB" sz="2800"/>
          </a:p>
        </p:txBody>
      </p:sp>
      <p:sp>
        <p:nvSpPr>
          <p:cNvPr id="4" name="TextBox 3"/>
          <p:cNvSpPr txBox="1"/>
          <p:nvPr/>
        </p:nvSpPr>
        <p:spPr>
          <a:xfrm>
            <a:off x="11032765" y="554639"/>
            <a:ext cx="1090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Area</a:t>
            </a:r>
          </a:p>
          <a:p>
            <a:r>
              <a:rPr lang="en-GB" err="1"/>
              <a:t>a</a:t>
            </a:r>
            <a:r>
              <a:rPr lang="en-GB" err="1" smtClean="0"/>
              <a:t>ssociada</a:t>
            </a:r>
            <a:endParaRPr lang="en-GB" smtClean="0"/>
          </a:p>
          <a:p>
            <a:r>
              <a:rPr lang="en-GB" smtClean="0"/>
              <a:t>a </a:t>
            </a:r>
            <a:r>
              <a:rPr lang="en-GB" err="1" smtClean="0"/>
              <a:t>objetos</a:t>
            </a: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18456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Estimativa de </a:t>
            </a:r>
            <a:r>
              <a:rPr lang="en-GB" i="1"/>
              <a:t>redshift </a:t>
            </a:r>
            <a:r>
              <a:rPr lang="en-GB"/>
              <a:t>fotométricos usando </a:t>
            </a:r>
            <a:r>
              <a:rPr lang="en-GB">
                <a:hlinkClick r:id="rId2"/>
              </a:rPr>
              <a:t>EAZY</a:t>
            </a:r>
            <a:r>
              <a:rPr lang="en-GB"/>
              <a:t>(Brammer+ 2008) e </a:t>
            </a:r>
            <a:r>
              <a:rPr lang="en-GB">
                <a:hlinkClick r:id="rId3"/>
              </a:rPr>
              <a:t>BEAGLE</a:t>
            </a:r>
            <a:r>
              <a:rPr lang="en-GB"/>
              <a:t> (Chevallard &amp; Charlot 2016).</a:t>
            </a:r>
          </a:p>
          <a:p>
            <a:r>
              <a:rPr lang="en-GB"/>
              <a:t>Candidatas a</a:t>
            </a:r>
            <a:r>
              <a:rPr lang="en-GB" i="1"/>
              <a:t> redshift z </a:t>
            </a:r>
            <a:r>
              <a:rPr lang="en-GB"/>
              <a:t>&gt; 6 podem ser selecionadas usando diagramas </a:t>
            </a:r>
            <a:r>
              <a:rPr lang="en-GB" smtClean="0"/>
              <a:t>cor-cor usando a técnica de  </a:t>
            </a:r>
            <a:r>
              <a:rPr lang="en-GB" i="1" smtClean="0"/>
              <a:t>drop-out </a:t>
            </a:r>
            <a:r>
              <a:rPr lang="en-GB" smtClean="0"/>
              <a:t>pela combinação da diminuição do fluxo estelar no ultra-violeta com a absorção de hidrogenio neutro no meio intergaláctico em z &gt; 6.</a:t>
            </a:r>
            <a:endParaRPr lang="en-GB" i="1"/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2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05" y="157315"/>
            <a:ext cx="10058400" cy="644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0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360" cy="59788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85200" y="6334780"/>
            <a:ext cx="3065070" cy="512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smtClean="0"/>
              <a:t>Kevin Hainline 2018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34345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1" y="22"/>
            <a:ext cx="9566371" cy="62514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43947" y="6164590"/>
            <a:ext cx="2374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>
                <a:hlinkClick r:id="rId3"/>
              </a:rPr>
              <a:t>Hainline+ 2020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376976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2" y="1660930"/>
            <a:ext cx="11043334" cy="3199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2928" y="5141628"/>
            <a:ext cx="465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/>
              <a:t>Limite</a:t>
            </a:r>
            <a:r>
              <a:rPr lang="en-GB" smtClean="0"/>
              <a:t> </a:t>
            </a:r>
            <a:r>
              <a:rPr lang="en-GB" err="1" smtClean="0"/>
              <a:t>imposto</a:t>
            </a:r>
            <a:r>
              <a:rPr lang="en-GB" smtClean="0"/>
              <a:t> pela </a:t>
            </a:r>
            <a:r>
              <a:rPr lang="en-GB" err="1" smtClean="0"/>
              <a:t>descontinuidade</a:t>
            </a:r>
            <a:r>
              <a:rPr lang="en-GB" smtClean="0"/>
              <a:t> de Lyman.</a:t>
            </a:r>
            <a:endParaRPr lang="en-GB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92118" y="3102964"/>
            <a:ext cx="644577" cy="2053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51883" y="794480"/>
            <a:ext cx="5012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 smtClean="0"/>
              <a:t>Limite</a:t>
            </a:r>
            <a:r>
              <a:rPr lang="en-GB" smtClean="0"/>
              <a:t> </a:t>
            </a:r>
            <a:r>
              <a:rPr lang="en-GB" err="1" smtClean="0"/>
              <a:t>imposto</a:t>
            </a:r>
            <a:r>
              <a:rPr lang="en-GB" smtClean="0"/>
              <a:t> </a:t>
            </a:r>
            <a:r>
              <a:rPr lang="en-GB" err="1" smtClean="0"/>
              <a:t>pelo</a:t>
            </a:r>
            <a:r>
              <a:rPr lang="en-GB" smtClean="0"/>
              <a:t> </a:t>
            </a:r>
            <a:r>
              <a:rPr lang="en-GB" err="1" smtClean="0"/>
              <a:t>corte</a:t>
            </a:r>
            <a:r>
              <a:rPr lang="en-GB" smtClean="0"/>
              <a:t> no continuo ultra-</a:t>
            </a:r>
            <a:r>
              <a:rPr lang="en-GB" err="1" smtClean="0"/>
              <a:t>violeta</a:t>
            </a:r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591331" y="1199213"/>
            <a:ext cx="599607" cy="719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20096" y="5786206"/>
            <a:ext cx="8914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err="1" smtClean="0"/>
              <a:t>Usando</a:t>
            </a:r>
            <a:r>
              <a:rPr lang="en-GB" sz="2800" smtClean="0"/>
              <a:t> </a:t>
            </a:r>
            <a:r>
              <a:rPr lang="en-GB" sz="2800" err="1" smtClean="0"/>
              <a:t>diagramas</a:t>
            </a:r>
            <a:r>
              <a:rPr lang="en-GB" sz="2800" smtClean="0"/>
              <a:t> </a:t>
            </a:r>
            <a:r>
              <a:rPr lang="en-GB" sz="2800" err="1" smtClean="0"/>
              <a:t>cor-cor</a:t>
            </a:r>
            <a:r>
              <a:rPr lang="en-GB" sz="2800" smtClean="0"/>
              <a:t> para </a:t>
            </a:r>
            <a:r>
              <a:rPr lang="en-GB" sz="2800" err="1" smtClean="0"/>
              <a:t>seleção</a:t>
            </a:r>
            <a:r>
              <a:rPr lang="en-GB" sz="2800" smtClean="0"/>
              <a:t> de </a:t>
            </a:r>
            <a:r>
              <a:rPr lang="en-GB" sz="2800" err="1" smtClean="0"/>
              <a:t>objetos</a:t>
            </a:r>
            <a:r>
              <a:rPr lang="en-GB" sz="2800" smtClean="0"/>
              <a:t> </a:t>
            </a:r>
            <a:r>
              <a:rPr lang="en-GB" sz="2800" err="1" smtClean="0"/>
              <a:t>distantes</a:t>
            </a:r>
            <a:endParaRPr lang="en-GB" sz="2800"/>
          </a:p>
        </p:txBody>
      </p:sp>
      <p:sp>
        <p:nvSpPr>
          <p:cNvPr id="10" name="TextBox 9"/>
          <p:cNvSpPr txBox="1"/>
          <p:nvPr/>
        </p:nvSpPr>
        <p:spPr>
          <a:xfrm>
            <a:off x="8274570" y="6415792"/>
            <a:ext cx="2374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err="1" smtClean="0">
                <a:hlinkClick r:id="rId3"/>
              </a:rPr>
              <a:t>Hainline</a:t>
            </a:r>
            <a:r>
              <a:rPr lang="en-GB" sz="2800" smtClean="0">
                <a:hlinkClick r:id="rId3"/>
              </a:rPr>
              <a:t>+ 2020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93978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Mas é importante entender o efeito que as incertezas na fotometria adicionam.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65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11" y="1256201"/>
            <a:ext cx="9919163" cy="28741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4898" y="5066675"/>
            <a:ext cx="9157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err="1" smtClean="0"/>
              <a:t>Incluindo</a:t>
            </a:r>
            <a:r>
              <a:rPr lang="en-GB" sz="2800" smtClean="0"/>
              <a:t> </a:t>
            </a:r>
            <a:r>
              <a:rPr lang="en-GB" sz="2800" err="1" smtClean="0"/>
              <a:t>estimativas</a:t>
            </a:r>
            <a:r>
              <a:rPr lang="en-GB" sz="2800" smtClean="0"/>
              <a:t> das </a:t>
            </a:r>
            <a:r>
              <a:rPr lang="en-GB" sz="2800" err="1" smtClean="0"/>
              <a:t>incertezas</a:t>
            </a:r>
            <a:r>
              <a:rPr lang="en-GB" sz="2800" smtClean="0"/>
              <a:t> </a:t>
            </a:r>
            <a:r>
              <a:rPr lang="en-GB" sz="2800" err="1" smtClean="0"/>
              <a:t>aumenta</a:t>
            </a:r>
            <a:r>
              <a:rPr lang="en-GB" sz="2800" smtClean="0"/>
              <a:t> a </a:t>
            </a:r>
            <a:r>
              <a:rPr lang="en-GB" sz="2800" err="1" smtClean="0"/>
              <a:t>contaminação</a:t>
            </a:r>
            <a:endParaRPr lang="en-GB" sz="2800"/>
          </a:p>
        </p:txBody>
      </p:sp>
      <p:sp>
        <p:nvSpPr>
          <p:cNvPr id="4" name="Rectangle 3"/>
          <p:cNvSpPr/>
          <p:nvPr/>
        </p:nvSpPr>
        <p:spPr>
          <a:xfrm>
            <a:off x="8571999" y="5747691"/>
            <a:ext cx="2374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err="1">
                <a:hlinkClick r:id="rId3"/>
              </a:rPr>
              <a:t>Hainline</a:t>
            </a:r>
            <a:r>
              <a:rPr lang="en-GB" sz="2800">
                <a:hlinkClick r:id="rId3"/>
              </a:rPr>
              <a:t>+ 2020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34301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rc_nrs_miri_template" id="{FCFE75C5-9FCA-4829-A705-32841E85B56C}" vid="{0E336120-CFC9-4D57-89CC-1638487CCD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nrc_nrs_miri_template</Template>
  <TotalTime>5211</TotalTime>
  <Words>3053</Words>
  <Application>Microsoft Office PowerPoint</Application>
  <PresentationFormat>Widescreen</PresentationFormat>
  <Paragraphs>330</Paragraphs>
  <Slides>108</Slides>
  <Notes>0</Notes>
  <HiddenSlides>35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3" baseType="lpstr">
      <vt:lpstr>Arial</vt:lpstr>
      <vt:lpstr>Calibri</vt:lpstr>
      <vt:lpstr>Calibri Light</vt:lpstr>
      <vt:lpstr>Sylfaen</vt:lpstr>
      <vt:lpstr>Office Theme</vt:lpstr>
      <vt:lpstr>O Telescópio Espacial  James Webb</vt:lpstr>
      <vt:lpstr>PowerPoint Presentation</vt:lpstr>
      <vt:lpstr>O JWST</vt:lpstr>
      <vt:lpstr>Objetivos</vt:lpstr>
      <vt:lpstr>Características do JWST</vt:lpstr>
      <vt:lpstr>Modos de operação e domínio de comprimentos de onda</vt:lpstr>
      <vt:lpstr>Lançamento e órbita</vt:lpstr>
      <vt:lpstr>PowerPoint Presentation</vt:lpstr>
      <vt:lpstr>PowerPoint Presentation</vt:lpstr>
      <vt:lpstr>PowerPoint Presentation</vt:lpstr>
      <vt:lpstr>PowerPoint Presentation</vt:lpstr>
      <vt:lpstr>Sistema Ótico (OTE –Optical Telescope Element)</vt:lpstr>
      <vt:lpstr>PowerPoint Presentation</vt:lpstr>
      <vt:lpstr>PowerPoint Presentation</vt:lpstr>
      <vt:lpstr>PowerPoint Presentation</vt:lpstr>
      <vt:lpstr>PowerPoint Presentation</vt:lpstr>
      <vt:lpstr>Instrumentos</vt:lpstr>
      <vt:lpstr>Fine Guidance Sensor </vt:lpstr>
      <vt:lpstr>FGS (Fine Guidance Sensor)</vt:lpstr>
      <vt:lpstr>PowerPoint Presentation</vt:lpstr>
      <vt:lpstr>MIRI (Mid-Infrared Instrument)</vt:lpstr>
      <vt:lpstr>MIRI:Filtros imageador</vt:lpstr>
      <vt:lpstr>MIRI: Filtros usados nos coronógrafos</vt:lpstr>
      <vt:lpstr>PowerPoint Presentation</vt:lpstr>
      <vt:lpstr>MIRI: Eficiencia IFUs</vt:lpstr>
      <vt:lpstr>PowerPoint Presentation</vt:lpstr>
      <vt:lpstr>NIRCam (Near-Infrared Camera)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Curvas de sensibilidade para dois dos 4  grismas</vt:lpstr>
      <vt:lpstr>Imageamento de objetos brilhantes do Sistema Solar fazendo leitura de regiões pequenas dos detetores</vt:lpstr>
      <vt:lpstr>PowerPoint Presentation</vt:lpstr>
      <vt:lpstr>Ocultadores coronográficos</vt:lpstr>
      <vt:lpstr>PowerPoint Presentation</vt:lpstr>
      <vt:lpstr>PowerPoint Presentation</vt:lpstr>
      <vt:lpstr>NIRISS (Near-Infrared Imager and Slitless Spectrograph)</vt:lpstr>
      <vt:lpstr>PowerPoint Presentation</vt:lpstr>
      <vt:lpstr>NIRISS: filtros</vt:lpstr>
      <vt:lpstr>Curva de sensibildade para linhas de emissão</vt:lpstr>
      <vt:lpstr>Localização das diferentes ordens em função do filtro </vt:lpstr>
      <vt:lpstr>PowerPoint Presentation</vt:lpstr>
      <vt:lpstr>PowerPoint Presentation</vt:lpstr>
      <vt:lpstr>Interferometria com máscara de abertura</vt:lpstr>
      <vt:lpstr>PowerPoint Presentation</vt:lpstr>
      <vt:lpstr>PowerPoint Presentation</vt:lpstr>
      <vt:lpstr>NIRSpec (Near-Infrared Spectrograph)</vt:lpstr>
      <vt:lpstr>Exemplo de espectroscopia multi-fendas</vt:lpstr>
      <vt:lpstr>Comparação entre diferentes dispersores</vt:lpstr>
      <vt:lpstr>Filtros utilizados por NIRSpec</vt:lpstr>
      <vt:lpstr>Fendas fixas </vt:lpstr>
      <vt:lpstr>Fendas usadas para sequencias temporais</vt:lpstr>
      <vt:lpstr>Exemplo do campo do IFU sobre SN1987a</vt:lpstr>
      <vt:lpstr>Programas envolvendo a  equipe NIRCam</vt:lpstr>
      <vt:lpstr>Sistema Solar </vt:lpstr>
      <vt:lpstr>Espectroscopia de objetos no Cinturão de Kuiper</vt:lpstr>
      <vt:lpstr>Exoplanetas</vt:lpstr>
      <vt:lpstr>PowerPoint Presentation</vt:lpstr>
      <vt:lpstr>Distribuição de exoplanetas e método de detecção (fonte: exoplanets.org)</vt:lpstr>
      <vt:lpstr>Imageamento Coronografico</vt:lpstr>
      <vt:lpstr>O uso de coronógrafos permite realçar o contraste entre  o objeto primário e secundário</vt:lpstr>
      <vt:lpstr>Detecção direta: sistema planetário HR8799</vt:lpstr>
      <vt:lpstr>PowerPoint Presentation</vt:lpstr>
      <vt:lpstr>Detecção usando curvas fotométricas</vt:lpstr>
      <vt:lpstr>JWST permitirá aplicar esta técnica em espectroscopia por combinar as variações fotométricas com mudanças espectrais</vt:lpstr>
      <vt:lpstr>Simulação usando NIRSpec</vt:lpstr>
      <vt:lpstr>Discos circum-estelares</vt:lpstr>
      <vt:lpstr>Discos de Poeira circum-estelar</vt:lpstr>
      <vt:lpstr>Anãs marrons de tipo spectral Y</vt:lpstr>
      <vt:lpstr>Distribuição de anãs marrons dentro de 20 pc (Kirkpatrick + 2021)</vt:lpstr>
      <vt:lpstr>Distribuição de energia spectral de uma anã Marrom tipo Y (Cushing+ 2021)</vt:lpstr>
      <vt:lpstr>PowerPoint Presentation</vt:lpstr>
      <vt:lpstr>Nuvens escuras de Poeira: G11.11-0.12  (“A Cobra”)</vt:lpstr>
      <vt:lpstr>Nuvens de poeira</vt:lpstr>
      <vt:lpstr>Programa extragaláctico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Preparação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Projetos em curso</vt:lpstr>
      <vt:lpstr>Conclusão</vt:lpstr>
      <vt:lpstr>PowerPoint Presentation</vt:lpstr>
      <vt:lpstr>PowerPoint Presentation</vt:lpstr>
      <vt:lpstr>Muito Obrigado!</vt:lpstr>
      <vt:lpstr>Guitarra</vt:lpstr>
      <vt:lpstr>Guitarra can also mean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Telescópio Espacial  James Webb</dc:title>
  <dc:creator>cnaw</dc:creator>
  <cp:lastModifiedBy>cnaw</cp:lastModifiedBy>
  <cp:revision>322</cp:revision>
  <dcterms:created xsi:type="dcterms:W3CDTF">2021-08-28T18:43:05Z</dcterms:created>
  <dcterms:modified xsi:type="dcterms:W3CDTF">2021-09-09T19:20:45Z</dcterms:modified>
</cp:coreProperties>
</file>